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media/image22.jpg" ContentType="image/jpg"/>
  <Override PartName="/ppt/media/image23.jpg" ContentType="image/jp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84" r:id="rId2"/>
    <p:sldId id="283" r:id="rId3"/>
    <p:sldId id="260" r:id="rId4"/>
    <p:sldId id="259" r:id="rId5"/>
    <p:sldId id="263" r:id="rId6"/>
    <p:sldId id="266" r:id="rId7"/>
    <p:sldId id="264" r:id="rId8"/>
    <p:sldId id="265" r:id="rId9"/>
    <p:sldId id="267" r:id="rId10"/>
    <p:sldId id="258" r:id="rId11"/>
    <p:sldId id="262"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C1E4"/>
    <a:srgbClr val="D40000"/>
    <a:srgbClr val="5B9BD5"/>
    <a:srgbClr val="4CBF02"/>
    <a:srgbClr val="56D400"/>
    <a:srgbClr val="FFB514"/>
    <a:srgbClr val="7030A0"/>
    <a:srgbClr val="629FCC"/>
    <a:srgbClr val="92D05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059" autoAdjust="0"/>
    <p:restoredTop sz="94719" autoAdjust="0"/>
  </p:normalViewPr>
  <p:slideViewPr>
    <p:cSldViewPr snapToGrid="0">
      <p:cViewPr varScale="1">
        <p:scale>
          <a:sx n="78" d="100"/>
          <a:sy n="78" d="100"/>
        </p:scale>
        <p:origin x="780" y="96"/>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324FA-2DA4-48FD-B4A5-07D2C62E0EB4}" type="datetimeFigureOut">
              <a:rPr lang="es-AR" smtClean="0"/>
              <a:t>31/7/2020</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A39AE2-9024-4C11-9A38-4E7DA6E5C2B1}" type="slidenum">
              <a:rPr lang="es-AR" smtClean="0"/>
              <a:t>‹Nº›</a:t>
            </a:fld>
            <a:endParaRPr lang="es-AR"/>
          </a:p>
        </p:txBody>
      </p:sp>
    </p:spTree>
    <p:extLst>
      <p:ext uri="{BB962C8B-B14F-4D97-AF65-F5344CB8AC3E}">
        <p14:creationId xmlns:p14="http://schemas.microsoft.com/office/powerpoint/2010/main" val="1913851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Si bien todas</a:t>
            </a:r>
            <a:r>
              <a:rPr lang="es-AR" baseline="0" dirty="0" smtClean="0"/>
              <a:t> las etapas de la estrategia son vitales, como primera aproximación elegimos EL segmento de audiencia y el CJM .</a:t>
            </a:r>
            <a:endParaRPr lang="es-AR" dirty="0"/>
          </a:p>
        </p:txBody>
      </p:sp>
      <p:sp>
        <p:nvSpPr>
          <p:cNvPr id="4" name="Marcador de número de diapositiva 3"/>
          <p:cNvSpPr>
            <a:spLocks noGrp="1"/>
          </p:cNvSpPr>
          <p:nvPr>
            <p:ph type="sldNum" sz="quarter" idx="10"/>
          </p:nvPr>
        </p:nvSpPr>
        <p:spPr/>
        <p:txBody>
          <a:bodyPr/>
          <a:lstStyle/>
          <a:p>
            <a:fld id="{6BA39AE2-9024-4C11-9A38-4E7DA6E5C2B1}" type="slidenum">
              <a:rPr lang="es-AR" smtClean="0"/>
              <a:t>4</a:t>
            </a:fld>
            <a:endParaRPr lang="es-AR"/>
          </a:p>
        </p:txBody>
      </p:sp>
    </p:spTree>
    <p:extLst>
      <p:ext uri="{BB962C8B-B14F-4D97-AF65-F5344CB8AC3E}">
        <p14:creationId xmlns:p14="http://schemas.microsoft.com/office/powerpoint/2010/main" val="2240712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BA39AE2-9024-4C11-9A38-4E7DA6E5C2B1}" type="slidenum">
              <a:rPr lang="es-AR" smtClean="0"/>
              <a:t>5</a:t>
            </a:fld>
            <a:endParaRPr lang="es-AR"/>
          </a:p>
        </p:txBody>
      </p:sp>
    </p:spTree>
    <p:extLst>
      <p:ext uri="{BB962C8B-B14F-4D97-AF65-F5344CB8AC3E}">
        <p14:creationId xmlns:p14="http://schemas.microsoft.com/office/powerpoint/2010/main" val="3998513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BA39AE2-9024-4C11-9A38-4E7DA6E5C2B1}" type="slidenum">
              <a:rPr lang="es-AR" smtClean="0"/>
              <a:t>6</a:t>
            </a:fld>
            <a:endParaRPr lang="es-AR"/>
          </a:p>
        </p:txBody>
      </p:sp>
    </p:spTree>
    <p:extLst>
      <p:ext uri="{BB962C8B-B14F-4D97-AF65-F5344CB8AC3E}">
        <p14:creationId xmlns:p14="http://schemas.microsoft.com/office/powerpoint/2010/main" val="4016092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BA39AE2-9024-4C11-9A38-4E7DA6E5C2B1}" type="slidenum">
              <a:rPr lang="es-AR" smtClean="0"/>
              <a:t>7</a:t>
            </a:fld>
            <a:endParaRPr lang="es-AR"/>
          </a:p>
        </p:txBody>
      </p:sp>
    </p:spTree>
    <p:extLst>
      <p:ext uri="{BB962C8B-B14F-4D97-AF65-F5344CB8AC3E}">
        <p14:creationId xmlns:p14="http://schemas.microsoft.com/office/powerpoint/2010/main" val="2390025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BA39AE2-9024-4C11-9A38-4E7DA6E5C2B1}" type="slidenum">
              <a:rPr lang="es-AR" smtClean="0"/>
              <a:t>8</a:t>
            </a:fld>
            <a:endParaRPr lang="es-AR"/>
          </a:p>
        </p:txBody>
      </p:sp>
    </p:spTree>
    <p:extLst>
      <p:ext uri="{BB962C8B-B14F-4D97-AF65-F5344CB8AC3E}">
        <p14:creationId xmlns:p14="http://schemas.microsoft.com/office/powerpoint/2010/main" val="4293281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smtClean="0"/>
              <a:t>En función de nuestro Customer Persona,</a:t>
            </a:r>
            <a:r>
              <a:rPr lang="es-AR" baseline="0" dirty="0" smtClean="0"/>
              <a:t> vamos a estudiar el recorrido del  mismo. Para esto usamos un CJM que grafica Momentos donde la marca se encuentra con el cliente pero respetando la visión de este último por un Canal conveniente para la situación que estamos manejando en ese momento.</a:t>
            </a:r>
          </a:p>
          <a:p>
            <a:r>
              <a:rPr lang="es-AR" baseline="0" dirty="0" smtClean="0"/>
              <a:t>Representa el “viaje del cliente”, y  su análisis permite mejorar la experiencia de cliente para hacerla lo mas satisfactoria posible.</a:t>
            </a:r>
            <a:endParaRPr lang="es-AR" dirty="0" smtClean="0"/>
          </a:p>
          <a:p>
            <a:r>
              <a:rPr lang="es-AR" dirty="0" smtClean="0"/>
              <a:t>Parámetros</a:t>
            </a:r>
            <a:r>
              <a:rPr lang="es-AR" baseline="0" dirty="0" smtClean="0"/>
              <a:t> a tener en cuenta antes de comenzar: </a:t>
            </a:r>
          </a:p>
          <a:p>
            <a:r>
              <a:rPr lang="es-AR" baseline="0" dirty="0" smtClean="0"/>
              <a:t>Momentos -&gt; 	descubrimiento, consideración…. fidelización</a:t>
            </a:r>
          </a:p>
          <a:p>
            <a:r>
              <a:rPr lang="es-AR" baseline="0" dirty="0" smtClean="0"/>
              <a:t>	Online/offline</a:t>
            </a:r>
          </a:p>
          <a:p>
            <a:r>
              <a:rPr lang="es-AR" baseline="0" dirty="0" smtClean="0"/>
              <a:t>	Gestionados/Ganados (Ojo, estos pueden ser pagos u orgánicos)</a:t>
            </a:r>
          </a:p>
          <a:p>
            <a:r>
              <a:rPr lang="es-AR" baseline="0" dirty="0" smtClean="0"/>
              <a:t>Luego:</a:t>
            </a:r>
          </a:p>
          <a:p>
            <a:r>
              <a:rPr lang="es-AR" baseline="0" dirty="0" smtClean="0"/>
              <a:t>-Radio/TV. Si bien son practicas que abandonaron, la colocamos para saber donde estábamos y que va a suceder progresivamente.</a:t>
            </a:r>
          </a:p>
          <a:p>
            <a:r>
              <a:rPr lang="es-AR" baseline="0" dirty="0" smtClean="0"/>
              <a:t>-Boca en boca, que la empresa tiene instalado en su sistema de venta.</a:t>
            </a:r>
          </a:p>
          <a:p>
            <a:endParaRPr lang="es-AR" baseline="0" dirty="0" smtClean="0"/>
          </a:p>
          <a:p>
            <a:endParaRPr lang="es-AR" baseline="0" dirty="0" smtClean="0"/>
          </a:p>
          <a:p>
            <a:r>
              <a:rPr lang="es-AR" baseline="0" dirty="0" err="1" smtClean="0"/>
              <a:t>PainPoints</a:t>
            </a:r>
            <a:r>
              <a:rPr lang="es-AR" baseline="0" dirty="0" smtClean="0"/>
              <a:t>:</a:t>
            </a:r>
          </a:p>
          <a:p>
            <a:r>
              <a:rPr lang="es-AR" baseline="0" dirty="0" smtClean="0"/>
              <a:t>Conciencia: Ansiedad y expectativa ante la </a:t>
            </a:r>
            <a:r>
              <a:rPr lang="es-AR" baseline="0" dirty="0" err="1" smtClean="0"/>
              <a:t>busqueda</a:t>
            </a:r>
            <a:r>
              <a:rPr lang="es-AR" baseline="0" dirty="0" smtClean="0"/>
              <a:t>.</a:t>
            </a:r>
          </a:p>
          <a:p>
            <a:r>
              <a:rPr lang="es-AR" baseline="0" dirty="0" err="1" smtClean="0"/>
              <a:t>Accion</a:t>
            </a:r>
            <a:r>
              <a:rPr lang="es-AR" baseline="0" dirty="0" smtClean="0"/>
              <a:t>: Boca en boca por parte de un amigo y consiguiente búsqueda directa en google.</a:t>
            </a:r>
          </a:p>
          <a:p>
            <a:endParaRPr lang="es-AR" baseline="0" dirty="0" smtClean="0"/>
          </a:p>
          <a:p>
            <a:r>
              <a:rPr lang="es-AR" baseline="0" dirty="0" smtClean="0"/>
              <a:t>Consideración: </a:t>
            </a:r>
          </a:p>
          <a:p>
            <a:endParaRPr lang="es-AR" baseline="0" dirty="0" smtClean="0"/>
          </a:p>
          <a:p>
            <a:endParaRPr lang="es-AR" baseline="0" dirty="0" smtClean="0"/>
          </a:p>
          <a:p>
            <a:r>
              <a:rPr lang="es-AR" baseline="0" dirty="0" smtClean="0"/>
              <a:t>Conversión</a:t>
            </a:r>
          </a:p>
          <a:p>
            <a:endParaRPr lang="es-AR" baseline="0" dirty="0" smtClean="0"/>
          </a:p>
          <a:p>
            <a:r>
              <a:rPr lang="es-AR" baseline="0" dirty="0" smtClean="0"/>
              <a:t>Retención</a:t>
            </a:r>
          </a:p>
          <a:p>
            <a:endParaRPr lang="es-AR" baseline="0" dirty="0" smtClean="0"/>
          </a:p>
          <a:p>
            <a:r>
              <a:rPr lang="es-AR" baseline="0" dirty="0" smtClean="0"/>
              <a:t>Fidelización	</a:t>
            </a:r>
          </a:p>
          <a:p>
            <a:endParaRPr lang="es-AR" baseline="0" dirty="0" smtClean="0"/>
          </a:p>
          <a:p>
            <a:r>
              <a:rPr lang="es-AR" baseline="0" dirty="0" smtClean="0"/>
              <a:t>Acciones	</a:t>
            </a:r>
          </a:p>
          <a:p>
            <a:r>
              <a:rPr lang="es-AR" baseline="0" dirty="0" smtClean="0"/>
              <a:t>Online</a:t>
            </a:r>
          </a:p>
          <a:p>
            <a:endParaRPr lang="es-AR" baseline="0" dirty="0" smtClean="0"/>
          </a:p>
          <a:p>
            <a:r>
              <a:rPr lang="es-AR" baseline="0" dirty="0" smtClean="0"/>
              <a:t>Consideración: Momento de stress para nuestro </a:t>
            </a:r>
            <a:r>
              <a:rPr lang="es-AR" baseline="0" dirty="0" err="1" smtClean="0"/>
              <a:t>customerPersona</a:t>
            </a:r>
            <a:r>
              <a:rPr lang="es-AR" baseline="0" dirty="0" smtClean="0"/>
              <a:t>, </a:t>
            </a:r>
          </a:p>
          <a:p>
            <a:endParaRPr lang="es-AR" dirty="0" smtClean="0"/>
          </a:p>
          <a:p>
            <a:endParaRPr lang="es-AR" dirty="0" smtClean="0"/>
          </a:p>
          <a:p>
            <a:r>
              <a:rPr lang="es-AR" dirty="0" smtClean="0"/>
              <a:t>Finalmente podemos ver como el Marketing Digital convive con el Tradicional aprovechando la</a:t>
            </a:r>
            <a:r>
              <a:rPr lang="es-AR" baseline="0" dirty="0" smtClean="0"/>
              <a:t> metodología con la que venían trabajando y haciendo mas robusta la estructura de ventas. </a:t>
            </a:r>
            <a:endParaRPr lang="es-AR" dirty="0"/>
          </a:p>
        </p:txBody>
      </p:sp>
      <p:sp>
        <p:nvSpPr>
          <p:cNvPr id="4" name="Marcador de número de diapositiva 3"/>
          <p:cNvSpPr>
            <a:spLocks noGrp="1"/>
          </p:cNvSpPr>
          <p:nvPr>
            <p:ph type="sldNum" sz="quarter" idx="10"/>
          </p:nvPr>
        </p:nvSpPr>
        <p:spPr/>
        <p:txBody>
          <a:bodyPr/>
          <a:lstStyle/>
          <a:p>
            <a:fld id="{6BA39AE2-9024-4C11-9A38-4E7DA6E5C2B1}" type="slidenum">
              <a:rPr lang="es-AR" smtClean="0"/>
              <a:t>9</a:t>
            </a:fld>
            <a:endParaRPr lang="es-AR"/>
          </a:p>
        </p:txBody>
      </p:sp>
    </p:spTree>
    <p:extLst>
      <p:ext uri="{BB962C8B-B14F-4D97-AF65-F5344CB8AC3E}">
        <p14:creationId xmlns:p14="http://schemas.microsoft.com/office/powerpoint/2010/main" val="213261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BA39AE2-9024-4C11-9A38-4E7DA6E5C2B1}" type="slidenum">
              <a:rPr lang="es-AR" smtClean="0"/>
              <a:t>15</a:t>
            </a:fld>
            <a:endParaRPr lang="es-AR"/>
          </a:p>
        </p:txBody>
      </p:sp>
    </p:spTree>
    <p:extLst>
      <p:ext uri="{BB962C8B-B14F-4D97-AF65-F5344CB8AC3E}">
        <p14:creationId xmlns:p14="http://schemas.microsoft.com/office/powerpoint/2010/main" val="2444790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BA39AE2-9024-4C11-9A38-4E7DA6E5C2B1}" type="slidenum">
              <a:rPr lang="es-AR" smtClean="0"/>
              <a:t>20</a:t>
            </a:fld>
            <a:endParaRPr lang="es-AR"/>
          </a:p>
        </p:txBody>
      </p:sp>
    </p:spTree>
    <p:extLst>
      <p:ext uri="{BB962C8B-B14F-4D97-AF65-F5344CB8AC3E}">
        <p14:creationId xmlns:p14="http://schemas.microsoft.com/office/powerpoint/2010/main" val="1504815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10"/>
          </p:nvPr>
        </p:nvSpPr>
        <p:spPr/>
        <p:txBody>
          <a:bodyPr/>
          <a:lstStyle/>
          <a:p>
            <a:fld id="{6BA39AE2-9024-4C11-9A38-4E7DA6E5C2B1}" type="slidenum">
              <a:rPr lang="es-AR" smtClean="0"/>
              <a:t>23</a:t>
            </a:fld>
            <a:endParaRPr lang="es-AR"/>
          </a:p>
        </p:txBody>
      </p:sp>
    </p:spTree>
    <p:extLst>
      <p:ext uri="{BB962C8B-B14F-4D97-AF65-F5344CB8AC3E}">
        <p14:creationId xmlns:p14="http://schemas.microsoft.com/office/powerpoint/2010/main" val="3006238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AR"/>
          </a:p>
        </p:txBody>
      </p:sp>
      <p:sp>
        <p:nvSpPr>
          <p:cNvPr id="4" name="Marcador de fecha 3"/>
          <p:cNvSpPr>
            <a:spLocks noGrp="1"/>
          </p:cNvSpPr>
          <p:nvPr>
            <p:ph type="dt" sz="half" idx="10"/>
          </p:nvPr>
        </p:nvSpPr>
        <p:spPr/>
        <p:txBody>
          <a:bodyPr/>
          <a:lstStyle/>
          <a:p>
            <a:fld id="{F5F32D84-7982-497D-B553-142F06AFACB4}" type="datetimeFigureOut">
              <a:rPr lang="es-AR" smtClean="0"/>
              <a:t>31/7/2020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393978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F5F32D84-7982-497D-B553-142F06AFACB4}" type="datetimeFigureOut">
              <a:rPr lang="es-AR" smtClean="0"/>
              <a:t>31/7/2020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3604545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F5F32D84-7982-497D-B553-142F06AFACB4}" type="datetimeFigureOut">
              <a:rPr lang="es-AR" smtClean="0"/>
              <a:t>31/7/2020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1583866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10"/>
          </p:nvPr>
        </p:nvSpPr>
        <p:spPr/>
        <p:txBody>
          <a:bodyPr/>
          <a:lstStyle/>
          <a:p>
            <a:fld id="{F5F32D84-7982-497D-B553-142F06AFACB4}" type="datetimeFigureOut">
              <a:rPr lang="es-AR" smtClean="0"/>
              <a:t>31/7/2020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924900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F5F32D84-7982-497D-B553-142F06AFACB4}" type="datetimeFigureOut">
              <a:rPr lang="es-AR" smtClean="0"/>
              <a:t>31/7/2020</a:t>
            </a:fld>
            <a:endParaRPr lang="es-AR"/>
          </a:p>
        </p:txBody>
      </p:sp>
      <p:sp>
        <p:nvSpPr>
          <p:cNvPr id="5" name="Marcador de pie de página 4"/>
          <p:cNvSpPr>
            <a:spLocks noGrp="1"/>
          </p:cNvSpPr>
          <p:nvPr>
            <p:ph type="ftr" sz="quarter" idx="11"/>
          </p:nvPr>
        </p:nvSpPr>
        <p:spPr/>
        <p:txBody>
          <a:bodyPr/>
          <a:lstStyle/>
          <a:p>
            <a:endParaRPr lang="es-AR"/>
          </a:p>
        </p:txBody>
      </p:sp>
      <p:sp>
        <p:nvSpPr>
          <p:cNvPr id="6" name="Marcador de número de diapositiva 5"/>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3473484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fecha 4"/>
          <p:cNvSpPr>
            <a:spLocks noGrp="1"/>
          </p:cNvSpPr>
          <p:nvPr>
            <p:ph type="dt" sz="half" idx="10"/>
          </p:nvPr>
        </p:nvSpPr>
        <p:spPr/>
        <p:txBody>
          <a:bodyPr/>
          <a:lstStyle/>
          <a:p>
            <a:fld id="{F5F32D84-7982-497D-B553-142F06AFACB4}" type="datetimeFigureOut">
              <a:rPr lang="es-AR" smtClean="0"/>
              <a:t>31/7/2020</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2863340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7" name="Marcador de fecha 6"/>
          <p:cNvSpPr>
            <a:spLocks noGrp="1"/>
          </p:cNvSpPr>
          <p:nvPr>
            <p:ph type="dt" sz="half" idx="10"/>
          </p:nvPr>
        </p:nvSpPr>
        <p:spPr/>
        <p:txBody>
          <a:bodyPr/>
          <a:lstStyle/>
          <a:p>
            <a:fld id="{F5F32D84-7982-497D-B553-142F06AFACB4}" type="datetimeFigureOut">
              <a:rPr lang="es-AR" smtClean="0"/>
              <a:t>31/7/2020</a:t>
            </a:fld>
            <a:endParaRPr lang="es-AR"/>
          </a:p>
        </p:txBody>
      </p:sp>
      <p:sp>
        <p:nvSpPr>
          <p:cNvPr id="8" name="Marcador de pie de página 7"/>
          <p:cNvSpPr>
            <a:spLocks noGrp="1"/>
          </p:cNvSpPr>
          <p:nvPr>
            <p:ph type="ftr" sz="quarter" idx="11"/>
          </p:nvPr>
        </p:nvSpPr>
        <p:spPr/>
        <p:txBody>
          <a:bodyPr/>
          <a:lstStyle/>
          <a:p>
            <a:endParaRPr lang="es-AR"/>
          </a:p>
        </p:txBody>
      </p:sp>
      <p:sp>
        <p:nvSpPr>
          <p:cNvPr id="9" name="Marcador de número de diapositiva 8"/>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760489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AR"/>
          </a:p>
        </p:txBody>
      </p:sp>
      <p:sp>
        <p:nvSpPr>
          <p:cNvPr id="3" name="Marcador de fecha 2"/>
          <p:cNvSpPr>
            <a:spLocks noGrp="1"/>
          </p:cNvSpPr>
          <p:nvPr>
            <p:ph type="dt" sz="half" idx="10"/>
          </p:nvPr>
        </p:nvSpPr>
        <p:spPr/>
        <p:txBody>
          <a:bodyPr/>
          <a:lstStyle/>
          <a:p>
            <a:fld id="{F5F32D84-7982-497D-B553-142F06AFACB4}" type="datetimeFigureOut">
              <a:rPr lang="es-AR" smtClean="0"/>
              <a:t>31/7/2020</a:t>
            </a:fld>
            <a:endParaRPr lang="es-AR"/>
          </a:p>
        </p:txBody>
      </p:sp>
      <p:sp>
        <p:nvSpPr>
          <p:cNvPr id="4" name="Marcador de pie de página 3"/>
          <p:cNvSpPr>
            <a:spLocks noGrp="1"/>
          </p:cNvSpPr>
          <p:nvPr>
            <p:ph type="ftr" sz="quarter" idx="11"/>
          </p:nvPr>
        </p:nvSpPr>
        <p:spPr/>
        <p:txBody>
          <a:bodyPr/>
          <a:lstStyle/>
          <a:p>
            <a:endParaRPr lang="es-AR"/>
          </a:p>
        </p:txBody>
      </p:sp>
      <p:sp>
        <p:nvSpPr>
          <p:cNvPr id="5" name="Marcador de número de diapositiva 4"/>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32226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F5F32D84-7982-497D-B553-142F06AFACB4}" type="datetimeFigureOut">
              <a:rPr lang="es-AR" smtClean="0"/>
              <a:t>31/7/2020</a:t>
            </a:fld>
            <a:endParaRPr lang="es-AR"/>
          </a:p>
        </p:txBody>
      </p:sp>
      <p:sp>
        <p:nvSpPr>
          <p:cNvPr id="3" name="Marcador de pie de página 2"/>
          <p:cNvSpPr>
            <a:spLocks noGrp="1"/>
          </p:cNvSpPr>
          <p:nvPr>
            <p:ph type="ftr" sz="quarter" idx="11"/>
          </p:nvPr>
        </p:nvSpPr>
        <p:spPr/>
        <p:txBody>
          <a:bodyPr/>
          <a:lstStyle/>
          <a:p>
            <a:endParaRPr lang="es-AR"/>
          </a:p>
        </p:txBody>
      </p:sp>
      <p:sp>
        <p:nvSpPr>
          <p:cNvPr id="4" name="Marcador de número de diapositiva 3"/>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3342348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5F32D84-7982-497D-B553-142F06AFACB4}" type="datetimeFigureOut">
              <a:rPr lang="es-AR" smtClean="0"/>
              <a:t>31/7/2020</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3700990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F5F32D84-7982-497D-B553-142F06AFACB4}" type="datetimeFigureOut">
              <a:rPr lang="es-AR" smtClean="0"/>
              <a:t>31/7/2020</a:t>
            </a:fld>
            <a:endParaRPr lang="es-AR"/>
          </a:p>
        </p:txBody>
      </p:sp>
      <p:sp>
        <p:nvSpPr>
          <p:cNvPr id="6" name="Marcador de pie de página 5"/>
          <p:cNvSpPr>
            <a:spLocks noGrp="1"/>
          </p:cNvSpPr>
          <p:nvPr>
            <p:ph type="ftr" sz="quarter" idx="11"/>
          </p:nvPr>
        </p:nvSpPr>
        <p:spPr/>
        <p:txBody>
          <a:bodyPr/>
          <a:lstStyle/>
          <a:p>
            <a:endParaRPr lang="es-AR"/>
          </a:p>
        </p:txBody>
      </p:sp>
      <p:sp>
        <p:nvSpPr>
          <p:cNvPr id="7" name="Marcador de número de diapositiva 6"/>
          <p:cNvSpPr>
            <a:spLocks noGrp="1"/>
          </p:cNvSpPr>
          <p:nvPr>
            <p:ph type="sldNum" sz="quarter" idx="12"/>
          </p:nvPr>
        </p:nvSpPr>
        <p:spPr/>
        <p:txBody>
          <a:bodyPr/>
          <a:lstStyle/>
          <a:p>
            <a:fld id="{6019D721-CAD8-46FE-A435-04897F215492}" type="slidenum">
              <a:rPr lang="es-AR" smtClean="0"/>
              <a:t>‹Nº›</a:t>
            </a:fld>
            <a:endParaRPr lang="es-AR"/>
          </a:p>
        </p:txBody>
      </p:sp>
    </p:spTree>
    <p:extLst>
      <p:ext uri="{BB962C8B-B14F-4D97-AF65-F5344CB8AC3E}">
        <p14:creationId xmlns:p14="http://schemas.microsoft.com/office/powerpoint/2010/main" val="760943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2000" b="-2000"/>
          </a:stretch>
        </a:blip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F32D84-7982-497D-B553-142F06AFACB4}" type="datetimeFigureOut">
              <a:rPr lang="es-AR" smtClean="0"/>
              <a:t>31/7/2020</a:t>
            </a:fld>
            <a:endParaRPr lang="es-AR"/>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19D721-CAD8-46FE-A435-04897F215492}" type="slidenum">
              <a:rPr lang="es-AR" smtClean="0"/>
              <a:t>‹Nº›</a:t>
            </a:fld>
            <a:endParaRPr lang="es-AR"/>
          </a:p>
        </p:txBody>
      </p:sp>
    </p:spTree>
    <p:extLst>
      <p:ext uri="{BB962C8B-B14F-4D97-AF65-F5344CB8AC3E}">
        <p14:creationId xmlns:p14="http://schemas.microsoft.com/office/powerpoint/2010/main" val="925914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slide" Target="slide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slide" Target="slide2.xml"/><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hyperlink" Target="http://www.castillo.com.a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slide" Target="slide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slide" Target="slide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4.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slide" Target="slide12.xml"/><Relationship Id="rId1" Type="http://schemas.openxmlformats.org/officeDocument/2006/relationships/slideLayout" Target="../slideLayouts/slideLayout1.xml"/><Relationship Id="rId6" Type="http://schemas.openxmlformats.org/officeDocument/2006/relationships/slide" Target="slide22.xml"/><Relationship Id="rId5" Type="http://schemas.openxmlformats.org/officeDocument/2006/relationships/image" Target="../media/image4.png"/><Relationship Id="rId4" Type="http://schemas.openxmlformats.org/officeDocument/2006/relationships/slide" Target="slide18.xml"/><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slide" Target="slide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2.xml"/><Relationship Id="rId5" Type="http://schemas.openxmlformats.org/officeDocument/2006/relationships/image" Target="../media/image3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1.m4a"/><Relationship Id="rId7" Type="http://schemas.openxmlformats.org/officeDocument/2006/relationships/image" Target="../media/image8.JP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6.png"/><Relationship Id="rId5" Type="http://schemas.openxmlformats.org/officeDocument/2006/relationships/notesSlide" Target="../notesSlides/notesSlide1.xml"/><Relationship Id="rId4" Type="http://schemas.openxmlformats.org/officeDocument/2006/relationships/slideLayout" Target="../slideLayouts/slideLayout1.xml"/><Relationship Id="rId9" Type="http://schemas.openxmlformats.org/officeDocument/2006/relationships/slide" Target="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2.m4a"/><Relationship Id="rId7" Type="http://schemas.openxmlformats.org/officeDocument/2006/relationships/hyperlink" Target="https://hootsuite.com/pages/digital-in-2019" TargetMode="External"/><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slide" Target="slide2.xml"/><Relationship Id="rId4" Type="http://schemas.openxmlformats.org/officeDocument/2006/relationships/slideLayout" Target="../slideLayouts/slideLayout1.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audio" Target="../media/media3.m4a"/><Relationship Id="rId7" Type="http://schemas.openxmlformats.org/officeDocument/2006/relationships/image" Target="../media/image11.jp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3.xml"/><Relationship Id="rId10" Type="http://schemas.openxmlformats.org/officeDocument/2006/relationships/slide" Target="slide2.xml"/><Relationship Id="rId4" Type="http://schemas.openxmlformats.org/officeDocument/2006/relationships/slideLayout" Target="../slideLayouts/slideLayout1.xml"/><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4.m4a"/><Relationship Id="rId7"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1.xml"/><Relationship Id="rId9" Type="http://schemas.openxmlformats.org/officeDocument/2006/relationships/slide" Target="slide2.xml"/></Relationships>
</file>

<file path=ppt/slides/_rels/slide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Layout" Target="../slideLayouts/slideLayout1.xml"/><Relationship Id="rId7" Type="http://schemas.openxmlformats.org/officeDocument/2006/relationships/image" Target="../media/image9.png"/><Relationship Id="rId2" Type="http://schemas.microsoft.com/office/2007/relationships/media" Target="../media/media5.m4a"/><Relationship Id="rId1" Type="http://schemas.openxmlformats.org/officeDocument/2006/relationships/audio" Target="NULL" TargetMode="Externa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6.m4a"/><Relationship Id="rId7" Type="http://schemas.openxmlformats.org/officeDocument/2006/relationships/image" Target="../media/image16.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notesSlide" Target="../notesSlides/notesSlide6.xml"/><Relationship Id="rId10" Type="http://schemas.openxmlformats.org/officeDocument/2006/relationships/slide" Target="slide2.xml"/><Relationship Id="rId4" Type="http://schemas.openxmlformats.org/officeDocument/2006/relationships/slideLayout" Target="../slideLayouts/slideLayout1.xml"/><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CuadroTexto 4"/>
          <p:cNvSpPr txBox="1"/>
          <p:nvPr/>
        </p:nvSpPr>
        <p:spPr>
          <a:xfrm>
            <a:off x="389843" y="1691454"/>
            <a:ext cx="12738538" cy="1569660"/>
          </a:xfrm>
          <a:prstGeom prst="rect">
            <a:avLst/>
          </a:prstGeom>
          <a:noFill/>
        </p:spPr>
        <p:txBody>
          <a:bodyPr wrap="square" rtlCol="0">
            <a:spAutoFit/>
          </a:bodyPr>
          <a:lstStyle/>
          <a:p>
            <a:r>
              <a:rPr lang="es-AR" sz="4800" b="1" dirty="0" smtClean="0">
                <a:solidFill>
                  <a:schemeClr val="bg1"/>
                </a:solidFill>
                <a:latin typeface="Tempus Sans ITC" panose="04020404030D07020202" pitchFamily="82" charset="0"/>
              </a:rPr>
              <a:t>Curso de Marketing Digital</a:t>
            </a:r>
          </a:p>
          <a:p>
            <a:r>
              <a:rPr lang="es-AR" sz="4800" b="1" dirty="0" smtClean="0">
                <a:solidFill>
                  <a:schemeClr val="bg1"/>
                </a:solidFill>
                <a:latin typeface="Tempus Sans ITC" panose="04020404030D07020202" pitchFamily="82" charset="0"/>
              </a:rPr>
              <a:t>Comisión 18ARED</a:t>
            </a:r>
            <a:endParaRPr lang="es-AR" sz="4800" b="1" dirty="0">
              <a:solidFill>
                <a:schemeClr val="bg1"/>
              </a:solidFill>
              <a:latin typeface="Tempus Sans ITC" panose="04020404030D07020202" pitchFamily="82" charset="0"/>
            </a:endParaRPr>
          </a:p>
        </p:txBody>
      </p:sp>
      <p:sp>
        <p:nvSpPr>
          <p:cNvPr id="2" name="CuadroTexto 1"/>
          <p:cNvSpPr txBox="1"/>
          <p:nvPr/>
        </p:nvSpPr>
        <p:spPr>
          <a:xfrm>
            <a:off x="1741371" y="413174"/>
            <a:ext cx="9247191" cy="1107996"/>
          </a:xfrm>
          <a:prstGeom prst="rect">
            <a:avLst/>
          </a:prstGeom>
          <a:noFill/>
        </p:spPr>
        <p:txBody>
          <a:bodyPr wrap="square" rtlCol="0">
            <a:spAutoFit/>
          </a:bodyPr>
          <a:lstStyle/>
          <a:p>
            <a:pPr algn="ctr"/>
            <a:r>
              <a:rPr lang="es-AR" sz="6600" b="1" u="sng" dirty="0" smtClean="0">
                <a:solidFill>
                  <a:schemeClr val="bg1"/>
                </a:solidFill>
                <a:latin typeface="Tempus Sans ITC" panose="04020404030D07020202" pitchFamily="82" charset="0"/>
              </a:rPr>
              <a:t>Portafolio de Actividades</a:t>
            </a:r>
            <a:endParaRPr lang="es-AR" sz="6600" b="1" u="sng" dirty="0">
              <a:solidFill>
                <a:schemeClr val="bg1"/>
              </a:solidFill>
              <a:latin typeface="Tempus Sans ITC" panose="04020404030D07020202" pitchFamily="82" charset="0"/>
            </a:endParaRPr>
          </a:p>
        </p:txBody>
      </p:sp>
      <p:sp>
        <p:nvSpPr>
          <p:cNvPr id="3" name="CuadroTexto 2"/>
          <p:cNvSpPr txBox="1"/>
          <p:nvPr/>
        </p:nvSpPr>
        <p:spPr>
          <a:xfrm>
            <a:off x="6283033" y="3577206"/>
            <a:ext cx="5179687" cy="707886"/>
          </a:xfrm>
          <a:prstGeom prst="rect">
            <a:avLst/>
          </a:prstGeom>
          <a:noFill/>
        </p:spPr>
        <p:txBody>
          <a:bodyPr wrap="square" rtlCol="0">
            <a:spAutoFit/>
          </a:bodyPr>
          <a:lstStyle/>
          <a:p>
            <a:pPr algn="ctr"/>
            <a:r>
              <a:rPr lang="es-AR" sz="4000" b="1" dirty="0" smtClean="0">
                <a:solidFill>
                  <a:schemeClr val="bg1"/>
                </a:solidFill>
                <a:latin typeface="Tempus Sans ITC" panose="04020404030D07020202" pitchFamily="82" charset="0"/>
              </a:rPr>
              <a:t>Maximiliano HASAN</a:t>
            </a:r>
            <a:endParaRPr lang="es-AR" sz="4000" b="1" dirty="0">
              <a:solidFill>
                <a:schemeClr val="bg1"/>
              </a:solidFill>
              <a:latin typeface="Tempus Sans ITC" panose="04020404030D07020202" pitchFamily="82" charset="0"/>
            </a:endParaRPr>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058" y="4884967"/>
            <a:ext cx="5015819" cy="1046301"/>
          </a:xfrm>
          <a:prstGeom prst="rect">
            <a:avLst/>
          </a:prstGeom>
        </p:spPr>
      </p:pic>
    </p:spTree>
    <p:extLst>
      <p:ext uri="{BB962C8B-B14F-4D97-AF65-F5344CB8AC3E}">
        <p14:creationId xmlns:p14="http://schemas.microsoft.com/office/powerpoint/2010/main" val="22089707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16581" y="165740"/>
            <a:ext cx="11850921" cy="1323439"/>
          </a:xfrm>
          <a:prstGeom prst="rect">
            <a:avLst/>
          </a:prstGeom>
          <a:noFill/>
        </p:spPr>
        <p:txBody>
          <a:bodyPr wrap="square" rtlCol="0">
            <a:spAutoFit/>
          </a:bodyPr>
          <a:lstStyle/>
          <a:p>
            <a:r>
              <a:rPr lang="es-AR" sz="2000" b="1" dirty="0" smtClean="0">
                <a:latin typeface="Tempus Sans ITC" panose="04020404030D07020202" pitchFamily="82" charset="0"/>
              </a:rPr>
              <a:t>¿qué </a:t>
            </a:r>
            <a:r>
              <a:rPr lang="es-AR" sz="2000" b="1" dirty="0">
                <a:latin typeface="Tempus Sans ITC" panose="04020404030D07020202" pitchFamily="82" charset="0"/>
              </a:rPr>
              <a:t>trabajos elijo?</a:t>
            </a:r>
          </a:p>
          <a:p>
            <a:r>
              <a:rPr lang="es-AR" sz="2000" b="1" dirty="0">
                <a:solidFill>
                  <a:schemeClr val="bg1"/>
                </a:solidFill>
                <a:latin typeface="Tempus Sans ITC" panose="04020404030D07020202" pitchFamily="82" charset="0"/>
              </a:rPr>
              <a:t>En función de los requerimientos de IDEALISK de incrementar sus ventas mediante el Marketing Digital y de que la Coordinadora de Ventas (Lola) va a ser la que reciba este pitch de 10 minutos, se considera apropiado mostrar las actividades “Segmentos de Audiencia” y “Customer Journey Map</a:t>
            </a:r>
            <a:r>
              <a:rPr lang="es-AR" sz="2000" b="1" dirty="0" smtClean="0">
                <a:solidFill>
                  <a:schemeClr val="bg1"/>
                </a:solidFill>
                <a:latin typeface="Tempus Sans ITC" panose="04020404030D07020202" pitchFamily="82" charset="0"/>
              </a:rPr>
              <a:t>”.</a:t>
            </a:r>
            <a:endParaRPr lang="es-AR" sz="2000" b="1" dirty="0">
              <a:solidFill>
                <a:schemeClr val="bg1"/>
              </a:solidFill>
              <a:latin typeface="Tempus Sans ITC" panose="04020404030D07020202" pitchFamily="82" charset="0"/>
            </a:endParaRPr>
          </a:p>
        </p:txBody>
      </p:sp>
      <p:sp>
        <p:nvSpPr>
          <p:cNvPr id="7" name="CuadroTexto 6"/>
          <p:cNvSpPr txBox="1"/>
          <p:nvPr/>
        </p:nvSpPr>
        <p:spPr>
          <a:xfrm>
            <a:off x="216581" y="1470621"/>
            <a:ext cx="11850921" cy="1938992"/>
          </a:xfrm>
          <a:prstGeom prst="rect">
            <a:avLst/>
          </a:prstGeom>
          <a:noFill/>
        </p:spPr>
        <p:txBody>
          <a:bodyPr wrap="square" rtlCol="0">
            <a:spAutoFit/>
          </a:bodyPr>
          <a:lstStyle/>
          <a:p>
            <a:r>
              <a:rPr lang="es-AR" sz="2000" b="1" dirty="0">
                <a:latin typeface="Tempus Sans ITC" panose="04020404030D07020202" pitchFamily="82" charset="0"/>
              </a:rPr>
              <a:t>¿por qué son importantes para una estrategia de marketing?</a:t>
            </a:r>
          </a:p>
          <a:p>
            <a:r>
              <a:rPr lang="es-AR" sz="2000" b="1" dirty="0">
                <a:solidFill>
                  <a:schemeClr val="bg1"/>
                </a:solidFill>
                <a:latin typeface="Tempus Sans ITC" panose="04020404030D07020202" pitchFamily="82" charset="0"/>
              </a:rPr>
              <a:t>Mediante la Segmentación de Audiencia visualizamos </a:t>
            </a:r>
            <a:r>
              <a:rPr lang="es-AR" sz="2000" b="1" dirty="0" smtClean="0">
                <a:solidFill>
                  <a:schemeClr val="bg1"/>
                </a:solidFill>
                <a:latin typeface="Tempus Sans ITC" panose="04020404030D07020202" pitchFamily="82" charset="0"/>
              </a:rPr>
              <a:t>el potencial Target existente en </a:t>
            </a:r>
            <a:r>
              <a:rPr lang="es-AR" sz="2000" b="1" dirty="0">
                <a:solidFill>
                  <a:schemeClr val="bg1"/>
                </a:solidFill>
                <a:latin typeface="Tempus Sans ITC" panose="04020404030D07020202" pitchFamily="82" charset="0"/>
              </a:rPr>
              <a:t>las RRSS, de esta manera vamos a poder dar un análisis completo del nuevo público que intenta captar IDEALISK para incrementar sus ventas, además como corolario nos permite definir al menos un Customer Persona que nos facilitara la realización del Customer Journey </a:t>
            </a:r>
            <a:r>
              <a:rPr lang="es-AR" sz="2000" b="1" dirty="0" smtClean="0">
                <a:solidFill>
                  <a:schemeClr val="bg1"/>
                </a:solidFill>
                <a:latin typeface="Tempus Sans ITC" panose="04020404030D07020202" pitchFamily="82" charset="0"/>
              </a:rPr>
              <a:t>Map (CJM), conectando </a:t>
            </a:r>
            <a:r>
              <a:rPr lang="es-AR" sz="2000" b="1" dirty="0">
                <a:solidFill>
                  <a:schemeClr val="bg1"/>
                </a:solidFill>
                <a:latin typeface="Tempus Sans ITC" panose="04020404030D07020202" pitchFamily="82" charset="0"/>
              </a:rPr>
              <a:t>ambas actividades, dándole </a:t>
            </a:r>
            <a:r>
              <a:rPr lang="es-AR" sz="2000" b="1" dirty="0" smtClean="0">
                <a:solidFill>
                  <a:schemeClr val="bg1"/>
                </a:solidFill>
                <a:latin typeface="Tempus Sans ITC" panose="04020404030D07020202" pitchFamily="82" charset="0"/>
              </a:rPr>
              <a:t>más sentido </a:t>
            </a:r>
            <a:r>
              <a:rPr lang="es-AR" sz="2000" b="1" dirty="0">
                <a:solidFill>
                  <a:schemeClr val="bg1"/>
                </a:solidFill>
                <a:latin typeface="Tempus Sans ITC" panose="04020404030D07020202" pitchFamily="82" charset="0"/>
              </a:rPr>
              <a:t>y solidez a la </a:t>
            </a:r>
            <a:r>
              <a:rPr lang="es-AR" sz="2000" b="1" dirty="0" smtClean="0">
                <a:solidFill>
                  <a:schemeClr val="bg1"/>
                </a:solidFill>
                <a:latin typeface="Tempus Sans ITC" panose="04020404030D07020202" pitchFamily="82" charset="0"/>
              </a:rPr>
              <a:t>exposición.</a:t>
            </a:r>
            <a:endParaRPr lang="es-AR" sz="2000" b="1" dirty="0">
              <a:solidFill>
                <a:schemeClr val="bg1"/>
              </a:solidFill>
              <a:latin typeface="Tempus Sans ITC" panose="04020404030D07020202" pitchFamily="82" charset="0"/>
            </a:endParaRPr>
          </a:p>
        </p:txBody>
      </p:sp>
      <p:sp>
        <p:nvSpPr>
          <p:cNvPr id="8" name="CuadroTexto 7"/>
          <p:cNvSpPr txBox="1"/>
          <p:nvPr/>
        </p:nvSpPr>
        <p:spPr>
          <a:xfrm>
            <a:off x="216581" y="3413974"/>
            <a:ext cx="11683495" cy="2554545"/>
          </a:xfrm>
          <a:prstGeom prst="rect">
            <a:avLst/>
          </a:prstGeom>
          <a:noFill/>
        </p:spPr>
        <p:txBody>
          <a:bodyPr wrap="square" rtlCol="0">
            <a:spAutoFit/>
          </a:bodyPr>
          <a:lstStyle/>
          <a:p>
            <a:r>
              <a:rPr lang="es-AR" sz="2000" b="1" dirty="0">
                <a:latin typeface="Tempus Sans ITC" panose="04020404030D07020202" pitchFamily="82" charset="0"/>
              </a:rPr>
              <a:t>¿de qué manera es mejor presentarlos?</a:t>
            </a:r>
          </a:p>
          <a:p>
            <a:r>
              <a:rPr lang="es-AR" sz="2000" b="1" dirty="0">
                <a:solidFill>
                  <a:schemeClr val="bg1"/>
                </a:solidFill>
                <a:latin typeface="Tempus Sans ITC" panose="04020404030D07020202" pitchFamily="82" charset="0"/>
              </a:rPr>
              <a:t>Debido al </a:t>
            </a:r>
            <a:r>
              <a:rPr lang="es-AR" sz="2000" b="1" dirty="0" smtClean="0">
                <a:solidFill>
                  <a:schemeClr val="bg1"/>
                </a:solidFill>
                <a:latin typeface="Tempus Sans ITC" panose="04020404030D07020202" pitchFamily="82" charset="0"/>
              </a:rPr>
              <a:t>tiempo </a:t>
            </a:r>
            <a:r>
              <a:rPr lang="es-AR" sz="2000" b="1" dirty="0">
                <a:solidFill>
                  <a:schemeClr val="bg1"/>
                </a:solidFill>
                <a:latin typeface="Tempus Sans ITC" panose="04020404030D07020202" pitchFamily="82" charset="0"/>
              </a:rPr>
              <a:t>que tenemos para exponer y </a:t>
            </a:r>
            <a:r>
              <a:rPr lang="es-AR" sz="2000" b="1" dirty="0" smtClean="0">
                <a:solidFill>
                  <a:schemeClr val="bg1"/>
                </a:solidFill>
                <a:latin typeface="Tempus Sans ITC" panose="04020404030D07020202" pitchFamily="82" charset="0"/>
              </a:rPr>
              <a:t>sumado al dato del cargo de </a:t>
            </a:r>
            <a:r>
              <a:rPr lang="es-AR" sz="2000" b="1" dirty="0">
                <a:solidFill>
                  <a:schemeClr val="bg1"/>
                </a:solidFill>
                <a:latin typeface="Tempus Sans ITC" panose="04020404030D07020202" pitchFamily="82" charset="0"/>
              </a:rPr>
              <a:t>Lola se opta por una presentación lo más gráfica </a:t>
            </a:r>
            <a:r>
              <a:rPr lang="es-AR" sz="2000" b="1" dirty="0" smtClean="0">
                <a:solidFill>
                  <a:schemeClr val="bg1"/>
                </a:solidFill>
                <a:latin typeface="Tempus Sans ITC" panose="04020404030D07020202" pitchFamily="82" charset="0"/>
              </a:rPr>
              <a:t>posible, con números concretos para </a:t>
            </a:r>
            <a:r>
              <a:rPr lang="es-AR" sz="2000" b="1" dirty="0">
                <a:solidFill>
                  <a:schemeClr val="bg1"/>
                </a:solidFill>
                <a:latin typeface="Tempus Sans ITC" panose="04020404030D07020202" pitchFamily="82" charset="0"/>
              </a:rPr>
              <a:t>darle dinamismo al pitch y con la posibilidad de resaltar con nuestra exposición los puntos fuertes de </a:t>
            </a:r>
            <a:r>
              <a:rPr lang="es-AR" sz="2000" b="1" dirty="0" smtClean="0">
                <a:solidFill>
                  <a:schemeClr val="bg1"/>
                </a:solidFill>
                <a:latin typeface="Tempus Sans ITC" panose="04020404030D07020202" pitchFamily="82" charset="0"/>
              </a:rPr>
              <a:t>la estrategia propuesta.  </a:t>
            </a:r>
          </a:p>
          <a:p>
            <a:r>
              <a:rPr lang="es-AR" sz="2000" b="1" dirty="0" smtClean="0">
                <a:solidFill>
                  <a:schemeClr val="bg1"/>
                </a:solidFill>
                <a:latin typeface="Tempus Sans ITC" panose="04020404030D07020202" pitchFamily="82" charset="0"/>
              </a:rPr>
              <a:t>Además de esta manera en el CJM Lola podrá ver como se cumplimentan la metodología de trabajo que venía llevando en la empresa y la técnica del Marketing Digital, esperando con esta acción generar cooperación ante el nuevo desafío.</a:t>
            </a:r>
          </a:p>
          <a:p>
            <a:r>
              <a:rPr lang="es-AR" sz="2000" b="1" dirty="0">
                <a:latin typeface="Tempus Sans ITC" panose="04020404030D07020202" pitchFamily="82" charset="0"/>
              </a:rPr>
              <a:t> </a:t>
            </a:r>
          </a:p>
        </p:txBody>
      </p:sp>
      <p:sp>
        <p:nvSpPr>
          <p:cNvPr id="9" name="CuadroTexto 8">
            <a:hlinkClick r:id="rId2"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308464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p:cNvSpPr txBox="1"/>
          <p:nvPr/>
        </p:nvSpPr>
        <p:spPr>
          <a:xfrm>
            <a:off x="216581" y="165740"/>
            <a:ext cx="11850921" cy="1631216"/>
          </a:xfrm>
          <a:prstGeom prst="rect">
            <a:avLst/>
          </a:prstGeom>
          <a:noFill/>
        </p:spPr>
        <p:txBody>
          <a:bodyPr wrap="square" rtlCol="0">
            <a:spAutoFit/>
          </a:bodyPr>
          <a:lstStyle/>
          <a:p>
            <a:r>
              <a:rPr lang="es-AR" sz="2000" b="1" dirty="0">
                <a:latin typeface="Tempus Sans ITC" panose="04020404030D07020202" pitchFamily="82" charset="0"/>
              </a:rPr>
              <a:t>¿qué aprendí al </a:t>
            </a:r>
            <a:r>
              <a:rPr lang="es-AR" sz="2000" b="1" dirty="0" smtClean="0">
                <a:latin typeface="Tempus Sans ITC" panose="04020404030D07020202" pitchFamily="82" charset="0"/>
              </a:rPr>
              <a:t>respecto?</a:t>
            </a:r>
          </a:p>
          <a:p>
            <a:r>
              <a:rPr lang="es-AR" sz="2000" b="1" dirty="0" smtClean="0">
                <a:solidFill>
                  <a:schemeClr val="bg1"/>
                </a:solidFill>
                <a:latin typeface="Tempus Sans ITC" panose="04020404030D07020202" pitchFamily="82" charset="0"/>
              </a:rPr>
              <a:t>Como principal aprendizaje de hacer este trabajo destaco lo importante de analizar a nuestro usuario y su experiencia en el recorrido a la conversión. No es simplemente un Producto/Servicio lo que debemos ofrecer, una experiencia de compra cuidada desde la etapa de Conocimiento hasta la de Fidelización garantiza ganancias tangibles e </a:t>
            </a:r>
            <a:r>
              <a:rPr lang="es-AR" sz="2000" b="1" dirty="0">
                <a:solidFill>
                  <a:schemeClr val="bg1"/>
                </a:solidFill>
                <a:latin typeface="Tempus Sans ITC" panose="04020404030D07020202" pitchFamily="82" charset="0"/>
              </a:rPr>
              <a:t>intangibles </a:t>
            </a:r>
            <a:r>
              <a:rPr lang="es-AR" sz="2000" b="1" dirty="0" smtClean="0">
                <a:solidFill>
                  <a:schemeClr val="bg1"/>
                </a:solidFill>
                <a:latin typeface="Tempus Sans ITC" panose="04020404030D07020202" pitchFamily="82" charset="0"/>
              </a:rPr>
              <a:t>dando base solida a la reputación y credibilidad de la marca.</a:t>
            </a:r>
            <a:endParaRPr lang="es-AR" sz="2000" b="1" dirty="0">
              <a:solidFill>
                <a:schemeClr val="bg1"/>
              </a:solidFill>
              <a:latin typeface="Tempus Sans ITC" panose="04020404030D07020202" pitchFamily="82" charset="0"/>
            </a:endParaRPr>
          </a:p>
        </p:txBody>
      </p:sp>
      <p:sp>
        <p:nvSpPr>
          <p:cNvPr id="7" name="CuadroTexto 6"/>
          <p:cNvSpPr txBox="1"/>
          <p:nvPr/>
        </p:nvSpPr>
        <p:spPr>
          <a:xfrm>
            <a:off x="216581" y="1792596"/>
            <a:ext cx="11850921" cy="2862322"/>
          </a:xfrm>
          <a:prstGeom prst="rect">
            <a:avLst/>
          </a:prstGeom>
          <a:noFill/>
        </p:spPr>
        <p:txBody>
          <a:bodyPr wrap="square" rtlCol="0">
            <a:spAutoFit/>
          </a:bodyPr>
          <a:lstStyle/>
          <a:p>
            <a:r>
              <a:rPr lang="es-AR" sz="2000" b="1" dirty="0">
                <a:latin typeface="Tempus Sans ITC" panose="04020404030D07020202" pitchFamily="82" charset="0"/>
              </a:rPr>
              <a:t>¿por qué las decisiones que tomé podrían ser mejores que otras?</a:t>
            </a:r>
          </a:p>
          <a:p>
            <a:r>
              <a:rPr lang="es-AR" sz="2000" b="1" dirty="0" smtClean="0">
                <a:solidFill>
                  <a:schemeClr val="bg1"/>
                </a:solidFill>
                <a:latin typeface="Tempus Sans ITC" panose="04020404030D07020202" pitchFamily="82" charset="0"/>
              </a:rPr>
              <a:t>Puntualmente podría diferenciar nuestra propuesta de otras por lo concreta y dinámica de la misma.</a:t>
            </a:r>
          </a:p>
          <a:p>
            <a:r>
              <a:rPr lang="es-AR" sz="2000" b="1" dirty="0" smtClean="0">
                <a:solidFill>
                  <a:schemeClr val="bg1"/>
                </a:solidFill>
                <a:latin typeface="Tempus Sans ITC" panose="04020404030D07020202" pitchFamily="82" charset="0"/>
              </a:rPr>
              <a:t>Además la estrategia de incrementar ventas generando trafico al </a:t>
            </a:r>
            <a:r>
              <a:rPr lang="es-AR" sz="2000" b="1" dirty="0" err="1" smtClean="0">
                <a:solidFill>
                  <a:schemeClr val="bg1"/>
                </a:solidFill>
                <a:latin typeface="Tempus Sans ITC" panose="04020404030D07020202" pitchFamily="82" charset="0"/>
              </a:rPr>
              <a:t>eCommerce</a:t>
            </a:r>
            <a:r>
              <a:rPr lang="es-AR" sz="2000" b="1" dirty="0" smtClean="0">
                <a:solidFill>
                  <a:schemeClr val="bg1"/>
                </a:solidFill>
                <a:latin typeface="Tempus Sans ITC" panose="04020404030D07020202" pitchFamily="82" charset="0"/>
              </a:rPr>
              <a:t> de IDEALISK desde las RRSS predispondría a los potenciales clientes a realizar mas conversiones y de mayor calidad. Para esto el trabajo expuesto mostrara a Lola el Público Objetivo y su recorrido o comportamiento gracias al Customer Journey Map logrando así que IDEALISK ocupe SU lugar en la nube .</a:t>
            </a:r>
          </a:p>
          <a:p>
            <a:r>
              <a:rPr lang="es-AR" sz="2000" b="1" dirty="0" smtClean="0">
                <a:solidFill>
                  <a:schemeClr val="bg1"/>
                </a:solidFill>
                <a:latin typeface="Tempus Sans ITC" panose="04020404030D07020202" pitchFamily="82" charset="0"/>
              </a:rPr>
              <a:t>Finalmente un detalle no menor de la propuesta es que la información y la metodología de la comunicación está adaptada al perfil de Lola para acceder mejor a su estilo de trabajo y obtener un </a:t>
            </a:r>
            <a:r>
              <a:rPr lang="es-AR" sz="2000" b="1" dirty="0" err="1" smtClean="0">
                <a:solidFill>
                  <a:schemeClr val="bg1"/>
                </a:solidFill>
                <a:latin typeface="Tempus Sans ITC" panose="04020404030D07020202" pitchFamily="82" charset="0"/>
              </a:rPr>
              <a:t>feedback</a:t>
            </a:r>
            <a:r>
              <a:rPr lang="es-AR" sz="2000" b="1" dirty="0" smtClean="0">
                <a:solidFill>
                  <a:schemeClr val="bg1"/>
                </a:solidFill>
                <a:latin typeface="Tempus Sans ITC" panose="04020404030D07020202" pitchFamily="82" charset="0"/>
              </a:rPr>
              <a:t> de mejor calidad.</a:t>
            </a:r>
            <a:endParaRPr lang="es-AR" sz="2000" b="1" dirty="0">
              <a:solidFill>
                <a:schemeClr val="bg1"/>
              </a:solidFill>
              <a:latin typeface="Tempus Sans ITC" panose="04020404030D07020202" pitchFamily="82" charset="0"/>
            </a:endParaRPr>
          </a:p>
        </p:txBody>
      </p:sp>
      <p:sp>
        <p:nvSpPr>
          <p:cNvPr id="8" name="CuadroTexto 7"/>
          <p:cNvSpPr txBox="1"/>
          <p:nvPr/>
        </p:nvSpPr>
        <p:spPr>
          <a:xfrm>
            <a:off x="216581" y="4650346"/>
            <a:ext cx="11683495" cy="1631216"/>
          </a:xfrm>
          <a:prstGeom prst="rect">
            <a:avLst/>
          </a:prstGeom>
          <a:noFill/>
        </p:spPr>
        <p:txBody>
          <a:bodyPr wrap="square" rtlCol="0">
            <a:spAutoFit/>
          </a:bodyPr>
          <a:lstStyle/>
          <a:p>
            <a:r>
              <a:rPr lang="es-AR" sz="2000" b="1" dirty="0" smtClean="0">
                <a:latin typeface="Tempus Sans ITC" panose="04020404030D07020202" pitchFamily="82" charset="0"/>
              </a:rPr>
              <a:t>¿qué ventajas tiene mi enfoque?</a:t>
            </a:r>
          </a:p>
          <a:p>
            <a:r>
              <a:rPr lang="es-AR" sz="2000" b="1" dirty="0" smtClean="0">
                <a:solidFill>
                  <a:schemeClr val="bg1"/>
                </a:solidFill>
                <a:latin typeface="Tempus Sans ITC" panose="04020404030D07020202" pitchFamily="82" charset="0"/>
              </a:rPr>
              <a:t>El enfoque de la propuesta permite agilizar el conocimiento hacia el cliente, analizando su estado del arte en Internet y como se integraría a ella de manera concreta mediante la </a:t>
            </a:r>
            <a:r>
              <a:rPr lang="es-AR" sz="2000" b="1" dirty="0" err="1" smtClean="0">
                <a:solidFill>
                  <a:schemeClr val="bg1"/>
                </a:solidFill>
                <a:latin typeface="Tempus Sans ITC" panose="04020404030D07020202" pitchFamily="82" charset="0"/>
              </a:rPr>
              <a:t>visibilizacion</a:t>
            </a:r>
            <a:r>
              <a:rPr lang="es-AR" sz="2000" b="1" dirty="0" smtClean="0">
                <a:solidFill>
                  <a:schemeClr val="bg1"/>
                </a:solidFill>
                <a:latin typeface="Tempus Sans ITC" panose="04020404030D07020202" pitchFamily="82" charset="0"/>
              </a:rPr>
              <a:t> de su Publico Objetivo y su comportamiento para poder accionar en la búsqueda activa de ellos mediante las RRSS y el Marketing Digital.</a:t>
            </a:r>
            <a:endParaRPr lang="es-AR" sz="2000" b="1" dirty="0">
              <a:latin typeface="Tempus Sans ITC" panose="04020404030D07020202" pitchFamily="82" charset="0"/>
            </a:endParaRPr>
          </a:p>
        </p:txBody>
      </p:sp>
      <p:sp>
        <p:nvSpPr>
          <p:cNvPr id="9" name="CuadroTexto 8">
            <a:hlinkClick r:id="rId2"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9494093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531730">
            <a:off x="-581241" y="257486"/>
            <a:ext cx="2176977" cy="2176977"/>
          </a:xfrm>
          <a:prstGeom prst="rect">
            <a:avLst/>
          </a:prstGeom>
        </p:spPr>
      </p:pic>
      <p:sp>
        <p:nvSpPr>
          <p:cNvPr id="5" name="CuadroTexto 4"/>
          <p:cNvSpPr txBox="1"/>
          <p:nvPr/>
        </p:nvSpPr>
        <p:spPr>
          <a:xfrm>
            <a:off x="1374006" y="645037"/>
            <a:ext cx="10817994" cy="1384995"/>
          </a:xfrm>
          <a:prstGeom prst="rect">
            <a:avLst/>
          </a:prstGeom>
          <a:noFill/>
        </p:spPr>
        <p:txBody>
          <a:bodyPr wrap="square" rtlCol="0">
            <a:spAutoFit/>
          </a:bodyPr>
          <a:lstStyle/>
          <a:p>
            <a:pPr>
              <a:lnSpc>
                <a:spcPct val="150000"/>
              </a:lnSpc>
            </a:pPr>
            <a:r>
              <a:rPr lang="es-AR" sz="2800" b="1" dirty="0" smtClean="0">
                <a:solidFill>
                  <a:schemeClr val="bg1"/>
                </a:solidFill>
                <a:latin typeface="Tempus Sans ITC" panose="04020404030D07020202" pitchFamily="82" charset="0"/>
              </a:rPr>
              <a:t>La siguiente es una propuesta de actividades ante el pedido de Tobi y Michelle para ser recomendado a un potencial cliente.</a:t>
            </a:r>
            <a:endParaRPr lang="es-AR" sz="2800" b="1" dirty="0">
              <a:solidFill>
                <a:schemeClr val="bg1"/>
              </a:solidFill>
              <a:latin typeface="Tempus Sans ITC" panose="04020404030D07020202" pitchFamily="82" charset="0"/>
            </a:endParaRPr>
          </a:p>
        </p:txBody>
      </p:sp>
      <p:sp>
        <p:nvSpPr>
          <p:cNvPr id="25" name="CuadroTexto 24"/>
          <p:cNvSpPr txBox="1"/>
          <p:nvPr/>
        </p:nvSpPr>
        <p:spPr>
          <a:xfrm>
            <a:off x="1374007" y="2215500"/>
            <a:ext cx="9824550" cy="2677656"/>
          </a:xfrm>
          <a:prstGeom prst="rect">
            <a:avLst/>
          </a:prstGeom>
          <a:noFill/>
        </p:spPr>
        <p:txBody>
          <a:bodyPr wrap="square" rtlCol="0">
            <a:spAutoFit/>
          </a:bodyPr>
          <a:lstStyle/>
          <a:p>
            <a:pPr>
              <a:lnSpc>
                <a:spcPct val="150000"/>
              </a:lnSpc>
            </a:pPr>
            <a:r>
              <a:rPr lang="es-AR" sz="2800" b="1" dirty="0" smtClean="0">
                <a:solidFill>
                  <a:schemeClr val="bg1"/>
                </a:solidFill>
                <a:latin typeface="Tempus Sans ITC" panose="04020404030D07020202" pitchFamily="82" charset="0"/>
              </a:rPr>
              <a:t>En función de las tareas realizadas en                        se propone enviarle las siguientes actividades:</a:t>
            </a:r>
          </a:p>
          <a:p>
            <a:pPr marL="139700" lvl="0">
              <a:buClr>
                <a:srgbClr val="19124A"/>
              </a:buClr>
              <a:buSzPts val="1400"/>
            </a:pPr>
            <a:endParaRPr lang="es-AR" sz="2800" b="1" dirty="0" smtClean="0">
              <a:solidFill>
                <a:schemeClr val="bg1"/>
              </a:solidFill>
              <a:latin typeface="Tempus Sans ITC" panose="04020404030D07020202" pitchFamily="82" charset="0"/>
            </a:endParaRPr>
          </a:p>
          <a:p>
            <a:pPr marL="139700" lvl="0">
              <a:buClr>
                <a:srgbClr val="19124A"/>
              </a:buClr>
              <a:buSzPts val="1400"/>
            </a:pPr>
            <a:r>
              <a:rPr lang="es-AR" sz="2800" b="1" dirty="0" smtClean="0">
                <a:solidFill>
                  <a:schemeClr val="bg1"/>
                </a:solidFill>
                <a:latin typeface="Tempus Sans ITC" panose="04020404030D07020202" pitchFamily="82" charset="0"/>
              </a:rPr>
              <a:t>	- Descifrar con qué está hecho el sitio de la competencia</a:t>
            </a:r>
          </a:p>
          <a:p>
            <a:pPr marL="139700" lvl="0">
              <a:buClr>
                <a:srgbClr val="19124A"/>
              </a:buClr>
              <a:buSzPts val="1400"/>
            </a:pPr>
            <a:r>
              <a:rPr lang="es-AR" sz="2800" b="1" dirty="0">
                <a:solidFill>
                  <a:schemeClr val="bg1"/>
                </a:solidFill>
                <a:latin typeface="Tempus Sans ITC" panose="04020404030D07020202" pitchFamily="82" charset="0"/>
              </a:rPr>
              <a:t>	</a:t>
            </a:r>
            <a:r>
              <a:rPr lang="es-AR" sz="2800" b="1" dirty="0" smtClean="0">
                <a:solidFill>
                  <a:schemeClr val="bg1"/>
                </a:solidFill>
                <a:latin typeface="Tempus Sans ITC" panose="04020404030D07020202" pitchFamily="82" charset="0"/>
              </a:rPr>
              <a:t>- Identificar los </a:t>
            </a:r>
            <a:r>
              <a:rPr lang="es-AR" sz="2800" b="1" dirty="0">
                <a:solidFill>
                  <a:schemeClr val="bg1"/>
                </a:solidFill>
                <a:latin typeface="Tempus Sans ITC" panose="04020404030D07020202" pitchFamily="82" charset="0"/>
              </a:rPr>
              <a:t>t</a:t>
            </a:r>
            <a:r>
              <a:rPr lang="es-AR" sz="2800" b="1" dirty="0" smtClean="0">
                <a:solidFill>
                  <a:schemeClr val="bg1"/>
                </a:solidFill>
                <a:latin typeface="Tempus Sans ITC" panose="04020404030D07020202" pitchFamily="82" charset="0"/>
              </a:rPr>
              <a:t>ags del sitio web de la competencia</a:t>
            </a:r>
          </a:p>
        </p:txBody>
      </p:sp>
      <p:pic>
        <p:nvPicPr>
          <p:cNvPr id="2" name="Imagen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7329" y="2321241"/>
            <a:ext cx="1768424" cy="443762"/>
          </a:xfrm>
          <a:prstGeom prst="rect">
            <a:avLst/>
          </a:prstGeom>
        </p:spPr>
      </p:pic>
      <p:sp>
        <p:nvSpPr>
          <p:cNvPr id="8" name="CuadroTexto 7"/>
          <p:cNvSpPr txBox="1"/>
          <p:nvPr/>
        </p:nvSpPr>
        <p:spPr>
          <a:xfrm rot="16200000">
            <a:off x="-2058114" y="3204487"/>
            <a:ext cx="5618747" cy="1107996"/>
          </a:xfrm>
          <a:prstGeom prst="rect">
            <a:avLst/>
          </a:prstGeom>
          <a:noFill/>
        </p:spPr>
        <p:txBody>
          <a:bodyPr wrap="square" rtlCol="0">
            <a:spAutoFit/>
          </a:bodyPr>
          <a:lstStyle/>
          <a:p>
            <a:pPr algn="ctr"/>
            <a:r>
              <a:rPr lang="es-AR" sz="6600" b="1" dirty="0" smtClean="0">
                <a:solidFill>
                  <a:schemeClr val="bg1"/>
                </a:solidFill>
                <a:latin typeface="Tempus Sans ITC" panose="04020404030D07020202" pitchFamily="82" charset="0"/>
              </a:rPr>
              <a:t>TECNOLOGIA</a:t>
            </a:r>
            <a:endParaRPr lang="es-AR" sz="6600" b="1" dirty="0">
              <a:solidFill>
                <a:schemeClr val="bg1"/>
              </a:solidFill>
              <a:latin typeface="Tempus Sans ITC" panose="04020404030D07020202" pitchFamily="82" charset="0"/>
            </a:endParaRPr>
          </a:p>
        </p:txBody>
      </p:sp>
      <p:sp>
        <p:nvSpPr>
          <p:cNvPr id="9" name="CuadroTexto 8">
            <a:hlinkClick r:id="rId5"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4144163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17" name="Imagen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531730">
            <a:off x="-581241" y="257486"/>
            <a:ext cx="2176977" cy="2176977"/>
          </a:xfrm>
          <a:prstGeom prst="rect">
            <a:avLst/>
          </a:prstGeom>
        </p:spPr>
      </p:pic>
      <p:sp>
        <p:nvSpPr>
          <p:cNvPr id="8" name="CuadroTexto 7"/>
          <p:cNvSpPr txBox="1"/>
          <p:nvPr/>
        </p:nvSpPr>
        <p:spPr>
          <a:xfrm rot="16200000">
            <a:off x="-2058114" y="3204487"/>
            <a:ext cx="5618747" cy="1107996"/>
          </a:xfrm>
          <a:prstGeom prst="rect">
            <a:avLst/>
          </a:prstGeom>
          <a:noFill/>
        </p:spPr>
        <p:txBody>
          <a:bodyPr wrap="square" rtlCol="0">
            <a:spAutoFit/>
          </a:bodyPr>
          <a:lstStyle/>
          <a:p>
            <a:pPr algn="ctr"/>
            <a:r>
              <a:rPr lang="es-AR" sz="6600" b="1" dirty="0" smtClean="0">
                <a:solidFill>
                  <a:schemeClr val="bg1"/>
                </a:solidFill>
                <a:latin typeface="Tempus Sans ITC" panose="04020404030D07020202" pitchFamily="82" charset="0"/>
              </a:rPr>
              <a:t>TECNOLOGIA</a:t>
            </a:r>
            <a:endParaRPr lang="es-AR" sz="6600" b="1" dirty="0">
              <a:solidFill>
                <a:schemeClr val="bg1"/>
              </a:solidFill>
              <a:latin typeface="Tempus Sans ITC" panose="04020404030D07020202" pitchFamily="82" charset="0"/>
            </a:endParaRPr>
          </a:p>
        </p:txBody>
      </p:sp>
      <p:sp>
        <p:nvSpPr>
          <p:cNvPr id="5" name="CuadroTexto 4"/>
          <p:cNvSpPr txBox="1"/>
          <p:nvPr/>
        </p:nvSpPr>
        <p:spPr>
          <a:xfrm>
            <a:off x="1305258" y="756750"/>
            <a:ext cx="10886742" cy="969496"/>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Un emprendedor generalmente tiene el perfil de querer entender y si puede aprender por el servicio que esta pagando, por esto es mas que favorable para nosotros mostrarle concretamente el análisis de una web.</a:t>
            </a:r>
            <a:endParaRPr lang="es-AR" sz="1900" b="1" dirty="0">
              <a:solidFill>
                <a:schemeClr val="bg1"/>
              </a:solidFill>
              <a:latin typeface="Tempus Sans ITC" panose="04020404030D07020202" pitchFamily="82" charset="0"/>
            </a:endParaRPr>
          </a:p>
        </p:txBody>
      </p:sp>
      <p:sp>
        <p:nvSpPr>
          <p:cNvPr id="7" name="CuadroTexto 6"/>
          <p:cNvSpPr txBox="1"/>
          <p:nvPr/>
        </p:nvSpPr>
        <p:spPr>
          <a:xfrm>
            <a:off x="1778141" y="31828"/>
            <a:ext cx="9670648" cy="584775"/>
          </a:xfrm>
          <a:prstGeom prst="rect">
            <a:avLst/>
          </a:prstGeom>
          <a:noFill/>
        </p:spPr>
        <p:txBody>
          <a:bodyPr wrap="square" rtlCol="0">
            <a:spAutoFit/>
          </a:bodyPr>
          <a:lstStyle/>
          <a:p>
            <a:pPr algn="ctr"/>
            <a:r>
              <a:rPr lang="es-AR" sz="3200" b="1" u="sng" dirty="0">
                <a:solidFill>
                  <a:schemeClr val="bg1"/>
                </a:solidFill>
                <a:latin typeface="Tempus Sans ITC" panose="04020404030D07020202" pitchFamily="82" charset="0"/>
              </a:rPr>
              <a:t>Descifrar con qué está hecho el sitio de la competencia</a:t>
            </a:r>
          </a:p>
        </p:txBody>
      </p:sp>
      <p:grpSp>
        <p:nvGrpSpPr>
          <p:cNvPr id="12" name="Grupo 11"/>
          <p:cNvGrpSpPr/>
          <p:nvPr/>
        </p:nvGrpSpPr>
        <p:grpSpPr>
          <a:xfrm>
            <a:off x="2144499" y="1591041"/>
            <a:ext cx="9078819" cy="400110"/>
            <a:chOff x="1305257" y="1691249"/>
            <a:chExt cx="9078819" cy="400110"/>
          </a:xfrm>
        </p:grpSpPr>
        <p:sp>
          <p:nvSpPr>
            <p:cNvPr id="9" name="CuadroTexto 8"/>
            <p:cNvSpPr txBox="1"/>
            <p:nvPr/>
          </p:nvSpPr>
          <p:spPr>
            <a:xfrm>
              <a:off x="1305257" y="1691249"/>
              <a:ext cx="9078819" cy="400110"/>
            </a:xfrm>
            <a:prstGeom prst="rect">
              <a:avLst/>
            </a:prstGeom>
            <a:noFill/>
          </p:spPr>
          <p:txBody>
            <a:bodyPr wrap="square" rtlCol="0">
              <a:spAutoFit/>
            </a:bodyPr>
            <a:lstStyle/>
            <a:p>
              <a:pPr marL="139700">
                <a:buClr>
                  <a:srgbClr val="19124A"/>
                </a:buClr>
                <a:buSzPts val="1400"/>
              </a:pPr>
              <a:r>
                <a:rPr lang="es-AR" sz="1900" b="1" dirty="0" smtClean="0">
                  <a:solidFill>
                    <a:schemeClr val="bg1"/>
                  </a:solidFill>
                  <a:latin typeface="Tempus Sans ITC" panose="04020404030D07020202" pitchFamily="82" charset="0"/>
                </a:rPr>
                <a:t>Haciendo una búsqueda en builtwith.com           </a:t>
              </a:r>
              <a:r>
                <a:rPr lang="es-AR" sz="2000" u="sng" dirty="0">
                  <a:solidFill>
                    <a:schemeClr val="bg1"/>
                  </a:solidFill>
                  <a:latin typeface="Times New Roman"/>
                  <a:cs typeface="Times New Roman"/>
                </a:rPr>
                <a:t>https:</a:t>
              </a:r>
              <a:r>
                <a:rPr lang="es-AR" sz="2000" u="sng" spc="15" dirty="0">
                  <a:solidFill>
                    <a:schemeClr val="bg1"/>
                  </a:solidFill>
                  <a:latin typeface="Times New Roman"/>
                  <a:cs typeface="Times New Roman"/>
                </a:rPr>
                <a:t>/</a:t>
              </a:r>
              <a:r>
                <a:rPr lang="es-AR" sz="2000" u="sng" dirty="0">
                  <a:solidFill>
                    <a:schemeClr val="bg1"/>
                  </a:solidFill>
                  <a:latin typeface="Times New Roman"/>
                  <a:cs typeface="Times New Roman"/>
                </a:rPr>
                <a:t>/</a:t>
              </a:r>
              <a:r>
                <a:rPr lang="es-AR" sz="2000" u="sng" dirty="0" smtClean="0">
                  <a:solidFill>
                    <a:schemeClr val="bg1"/>
                  </a:solidFill>
                  <a:latin typeface="Times New Roman"/>
                  <a:cs typeface="Times New Roman"/>
                </a:rPr>
                <a:t>bu</a:t>
              </a:r>
              <a:r>
                <a:rPr lang="es-AR" sz="2000" u="sng" spc="-20" dirty="0" smtClean="0">
                  <a:solidFill>
                    <a:schemeClr val="bg1"/>
                  </a:solidFill>
                  <a:latin typeface="Times New Roman"/>
                  <a:cs typeface="Times New Roman"/>
                </a:rPr>
                <a:t>i</a:t>
              </a:r>
              <a:r>
                <a:rPr lang="es-AR" sz="2000" u="sng" spc="15" dirty="0" smtClean="0">
                  <a:solidFill>
                    <a:schemeClr val="bg1"/>
                  </a:solidFill>
                  <a:latin typeface="Times New Roman"/>
                  <a:cs typeface="Times New Roman"/>
                </a:rPr>
                <a:t>l</a:t>
              </a:r>
              <a:r>
                <a:rPr lang="es-AR" sz="2000" u="sng" dirty="0" smtClean="0">
                  <a:solidFill>
                    <a:schemeClr val="bg1"/>
                  </a:solidFill>
                  <a:latin typeface="Times New Roman"/>
                  <a:cs typeface="Times New Roman"/>
                </a:rPr>
                <a:t>t</a:t>
              </a:r>
              <a:r>
                <a:rPr lang="es-AR" sz="2000" u="sng" spc="10" dirty="0" smtClean="0">
                  <a:solidFill>
                    <a:schemeClr val="bg1"/>
                  </a:solidFill>
                  <a:latin typeface="Times New Roman"/>
                  <a:cs typeface="Times New Roman"/>
                </a:rPr>
                <a:t>w</a:t>
              </a:r>
              <a:r>
                <a:rPr lang="es-AR" sz="2000" u="sng" spc="-10" dirty="0" smtClean="0">
                  <a:solidFill>
                    <a:schemeClr val="bg1"/>
                  </a:solidFill>
                  <a:latin typeface="Times New Roman"/>
                  <a:cs typeface="Times New Roman"/>
                </a:rPr>
                <a:t>i</a:t>
              </a:r>
              <a:r>
                <a:rPr lang="es-AR" sz="2000" u="sng" dirty="0" smtClean="0">
                  <a:solidFill>
                    <a:schemeClr val="bg1"/>
                  </a:solidFill>
                  <a:latin typeface="Times New Roman"/>
                  <a:cs typeface="Times New Roman"/>
                </a:rPr>
                <a:t>t</a:t>
              </a:r>
              <a:r>
                <a:rPr lang="es-AR" sz="2000" u="sng" spc="-10" dirty="0" smtClean="0">
                  <a:solidFill>
                    <a:schemeClr val="bg1"/>
                  </a:solidFill>
                  <a:latin typeface="Times New Roman"/>
                  <a:cs typeface="Times New Roman"/>
                </a:rPr>
                <a:t>h</a:t>
              </a:r>
              <a:r>
                <a:rPr lang="es-AR" sz="2000" u="sng" spc="10" dirty="0" smtClean="0">
                  <a:solidFill>
                    <a:schemeClr val="bg1"/>
                  </a:solidFill>
                  <a:latin typeface="Times New Roman"/>
                  <a:cs typeface="Times New Roman"/>
                </a:rPr>
                <a:t>.</a:t>
              </a:r>
              <a:r>
                <a:rPr lang="es-AR" sz="2000" u="sng" dirty="0" smtClean="0">
                  <a:solidFill>
                    <a:schemeClr val="bg1"/>
                  </a:solidFill>
                  <a:latin typeface="Times New Roman"/>
                  <a:cs typeface="Times New Roman"/>
                </a:rPr>
                <a:t>com/</a:t>
              </a:r>
              <a:r>
                <a:rPr lang="es-AR" sz="2000" u="sng" spc="10" dirty="0" smtClean="0">
                  <a:solidFill>
                    <a:schemeClr val="bg1"/>
                  </a:solidFill>
                  <a:latin typeface="Times New Roman"/>
                  <a:cs typeface="Times New Roman"/>
                </a:rPr>
                <a:t>c</a:t>
              </a:r>
              <a:r>
                <a:rPr lang="es-AR" sz="2000" u="sng" dirty="0" smtClean="0">
                  <a:solidFill>
                    <a:schemeClr val="bg1"/>
                  </a:solidFill>
                  <a:latin typeface="Times New Roman"/>
                  <a:cs typeface="Times New Roman"/>
                </a:rPr>
                <a:t>a</a:t>
              </a:r>
              <a:r>
                <a:rPr lang="es-AR" sz="2000" u="sng" spc="-10" dirty="0" smtClean="0">
                  <a:solidFill>
                    <a:schemeClr val="bg1"/>
                  </a:solidFill>
                  <a:latin typeface="Times New Roman"/>
                  <a:cs typeface="Times New Roman"/>
                </a:rPr>
                <a:t>s</a:t>
              </a:r>
              <a:r>
                <a:rPr lang="es-AR" sz="2000" u="sng" dirty="0" smtClean="0">
                  <a:solidFill>
                    <a:schemeClr val="bg1"/>
                  </a:solidFill>
                  <a:latin typeface="Times New Roman"/>
                  <a:cs typeface="Times New Roman"/>
                </a:rPr>
                <a:t>til</a:t>
              </a:r>
              <a:r>
                <a:rPr lang="es-AR" sz="2000" u="sng" spc="15" dirty="0" smtClean="0">
                  <a:solidFill>
                    <a:schemeClr val="bg1"/>
                  </a:solidFill>
                  <a:latin typeface="Times New Roman"/>
                  <a:cs typeface="Times New Roman"/>
                </a:rPr>
                <a:t>l</a:t>
              </a:r>
              <a:r>
                <a:rPr lang="es-AR" sz="2000" u="sng" spc="-10" dirty="0" smtClean="0">
                  <a:solidFill>
                    <a:schemeClr val="bg1"/>
                  </a:solidFill>
                  <a:latin typeface="Times New Roman"/>
                  <a:cs typeface="Times New Roman"/>
                </a:rPr>
                <a:t>o</a:t>
              </a:r>
              <a:r>
                <a:rPr lang="es-AR" sz="2000" u="sng" dirty="0" smtClean="0">
                  <a:solidFill>
                    <a:schemeClr val="bg1"/>
                  </a:solidFill>
                  <a:latin typeface="Times New Roman"/>
                  <a:cs typeface="Times New Roman"/>
                </a:rPr>
                <a:t>.</a:t>
              </a:r>
              <a:r>
                <a:rPr lang="es-AR" sz="2000" u="sng" spc="10" dirty="0" smtClean="0">
                  <a:solidFill>
                    <a:schemeClr val="bg1"/>
                  </a:solidFill>
                  <a:latin typeface="Times New Roman"/>
                  <a:cs typeface="Times New Roman"/>
                </a:rPr>
                <a:t>c</a:t>
              </a:r>
              <a:r>
                <a:rPr lang="es-AR" sz="2000" u="sng" dirty="0" smtClean="0">
                  <a:solidFill>
                    <a:schemeClr val="bg1"/>
                  </a:solidFill>
                  <a:latin typeface="Times New Roman"/>
                  <a:cs typeface="Times New Roman"/>
                </a:rPr>
                <a:t>om</a:t>
              </a:r>
              <a:r>
                <a:rPr lang="es-AR" sz="2000" u="sng" spc="-10" dirty="0" smtClean="0">
                  <a:solidFill>
                    <a:schemeClr val="bg1"/>
                  </a:solidFill>
                  <a:latin typeface="Times New Roman"/>
                  <a:cs typeface="Times New Roman"/>
                </a:rPr>
                <a:t>.</a:t>
              </a:r>
              <a:r>
                <a:rPr lang="es-AR" sz="2000" u="sng" spc="20" dirty="0" smtClean="0">
                  <a:solidFill>
                    <a:schemeClr val="bg1"/>
                  </a:solidFill>
                  <a:latin typeface="Times New Roman"/>
                  <a:cs typeface="Times New Roman"/>
                </a:rPr>
                <a:t>a</a:t>
              </a:r>
              <a:r>
                <a:rPr lang="es-AR" sz="2000" u="sng" dirty="0" smtClean="0">
                  <a:solidFill>
                    <a:schemeClr val="bg1"/>
                  </a:solidFill>
                  <a:latin typeface="Times New Roman"/>
                  <a:cs typeface="Times New Roman"/>
                </a:rPr>
                <a:t>r</a:t>
              </a:r>
              <a:r>
                <a:rPr lang="es-AR" sz="1900" b="1" dirty="0" smtClean="0">
                  <a:solidFill>
                    <a:schemeClr val="bg1"/>
                  </a:solidFill>
                  <a:latin typeface="Tempus Sans ITC" panose="04020404030D07020202" pitchFamily="82" charset="0"/>
                </a:rPr>
                <a:t> </a:t>
              </a:r>
              <a:endParaRPr lang="es-AR" sz="1900" b="1" dirty="0">
                <a:solidFill>
                  <a:schemeClr val="bg1"/>
                </a:solidFill>
                <a:latin typeface="Tempus Sans ITC" panose="04020404030D07020202" pitchFamily="82" charset="0"/>
              </a:endParaRPr>
            </a:p>
          </p:txBody>
        </p:sp>
        <p:sp>
          <p:nvSpPr>
            <p:cNvPr id="11" name="Flecha derecha 10"/>
            <p:cNvSpPr/>
            <p:nvPr/>
          </p:nvSpPr>
          <p:spPr>
            <a:xfrm>
              <a:off x="5862181" y="1803622"/>
              <a:ext cx="463463" cy="200055"/>
            </a:xfrm>
            <a:prstGeom prst="rightArrow">
              <a:avLst/>
            </a:prstGeom>
            <a:solidFill>
              <a:srgbClr val="F1C1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sp>
        <p:nvSpPr>
          <p:cNvPr id="15" name="CuadroTexto 14"/>
          <p:cNvSpPr txBox="1"/>
          <p:nvPr/>
        </p:nvSpPr>
        <p:spPr>
          <a:xfrm>
            <a:off x="1065710" y="2103524"/>
            <a:ext cx="11095509" cy="677108"/>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Podemos ver un historial de Tecnologías y de hosting´s (alojamiento de pagina web) hasta el presente que tuvo el WebSite de la competencia.</a:t>
            </a:r>
            <a:endParaRPr lang="es-AR" sz="1900" b="1" dirty="0">
              <a:solidFill>
                <a:schemeClr val="bg1"/>
              </a:solidFill>
              <a:latin typeface="Tempus Sans ITC" panose="04020404030D07020202" pitchFamily="82" charset="0"/>
            </a:endParaRPr>
          </a:p>
        </p:txBody>
      </p:sp>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200" y="3380101"/>
            <a:ext cx="4152381" cy="2533333"/>
          </a:xfrm>
          <a:prstGeom prst="rect">
            <a:avLst/>
          </a:prstGeom>
        </p:spPr>
      </p:pic>
      <p:pic>
        <p:nvPicPr>
          <p:cNvPr id="16" name="Imagen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4503" y="3399148"/>
            <a:ext cx="5114286" cy="2514286"/>
          </a:xfrm>
          <a:prstGeom prst="rect">
            <a:avLst/>
          </a:prstGeom>
        </p:spPr>
      </p:pic>
      <p:sp>
        <p:nvSpPr>
          <p:cNvPr id="18" name="CuadroTexto 17"/>
          <p:cNvSpPr txBox="1"/>
          <p:nvPr/>
        </p:nvSpPr>
        <p:spPr>
          <a:xfrm>
            <a:off x="7270717" y="3012894"/>
            <a:ext cx="3299273" cy="384721"/>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Proveedores Web Hosting</a:t>
            </a:r>
            <a:endParaRPr lang="es-AR" sz="1900" b="1" dirty="0">
              <a:solidFill>
                <a:schemeClr val="bg1"/>
              </a:solidFill>
              <a:latin typeface="Tempus Sans ITC" panose="04020404030D07020202" pitchFamily="82" charset="0"/>
            </a:endParaRPr>
          </a:p>
        </p:txBody>
      </p:sp>
      <p:sp>
        <p:nvSpPr>
          <p:cNvPr id="19" name="CuadroTexto 18"/>
          <p:cNvSpPr txBox="1"/>
          <p:nvPr/>
        </p:nvSpPr>
        <p:spPr>
          <a:xfrm>
            <a:off x="1778141" y="3012894"/>
            <a:ext cx="3829746" cy="384721"/>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Tecnologías usadas en el WebSite</a:t>
            </a:r>
            <a:endParaRPr lang="es-AR" sz="1900" b="1" dirty="0">
              <a:solidFill>
                <a:schemeClr val="bg1"/>
              </a:solidFill>
              <a:latin typeface="Tempus Sans ITC" panose="04020404030D07020202" pitchFamily="82" charset="0"/>
            </a:endParaRPr>
          </a:p>
        </p:txBody>
      </p:sp>
      <p:sp>
        <p:nvSpPr>
          <p:cNvPr id="21" name="CuadroTexto 20">
            <a:hlinkClick r:id="rId6"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21944158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12" name="Imagen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531730">
            <a:off x="-581241" y="257486"/>
            <a:ext cx="2176977" cy="2176977"/>
          </a:xfrm>
          <a:prstGeom prst="rect">
            <a:avLst/>
          </a:prstGeom>
        </p:spPr>
      </p:pic>
      <p:sp>
        <p:nvSpPr>
          <p:cNvPr id="25" name="CuadroTexto 24"/>
          <p:cNvSpPr txBox="1"/>
          <p:nvPr/>
        </p:nvSpPr>
        <p:spPr>
          <a:xfrm>
            <a:off x="1778141" y="31828"/>
            <a:ext cx="9139241" cy="584775"/>
          </a:xfrm>
          <a:prstGeom prst="rect">
            <a:avLst/>
          </a:prstGeom>
          <a:noFill/>
        </p:spPr>
        <p:txBody>
          <a:bodyPr wrap="square" rtlCol="0">
            <a:spAutoFit/>
          </a:bodyPr>
          <a:lstStyle/>
          <a:p>
            <a:pPr marL="139700" lvl="0">
              <a:buClr>
                <a:srgbClr val="19124A"/>
              </a:buClr>
              <a:buSzPts val="1400"/>
            </a:pPr>
            <a:r>
              <a:rPr lang="es-AR" sz="3200" b="1" u="sng" dirty="0" smtClean="0">
                <a:solidFill>
                  <a:schemeClr val="bg1"/>
                </a:solidFill>
                <a:latin typeface="Tempus Sans ITC" panose="04020404030D07020202" pitchFamily="82" charset="0"/>
              </a:rPr>
              <a:t>Identificar los tags del sitio web de la competencia</a:t>
            </a:r>
          </a:p>
        </p:txBody>
      </p:sp>
      <p:sp>
        <p:nvSpPr>
          <p:cNvPr id="8" name="CuadroTexto 7"/>
          <p:cNvSpPr txBox="1"/>
          <p:nvPr/>
        </p:nvSpPr>
        <p:spPr>
          <a:xfrm rot="16200000">
            <a:off x="-2058114" y="3204487"/>
            <a:ext cx="5618747" cy="1107996"/>
          </a:xfrm>
          <a:prstGeom prst="rect">
            <a:avLst/>
          </a:prstGeom>
          <a:noFill/>
        </p:spPr>
        <p:txBody>
          <a:bodyPr wrap="square" rtlCol="0">
            <a:spAutoFit/>
          </a:bodyPr>
          <a:lstStyle/>
          <a:p>
            <a:pPr algn="ctr"/>
            <a:r>
              <a:rPr lang="es-AR" sz="6600" b="1" dirty="0" smtClean="0">
                <a:solidFill>
                  <a:schemeClr val="bg1"/>
                </a:solidFill>
                <a:latin typeface="Tempus Sans ITC" panose="04020404030D07020202" pitchFamily="82" charset="0"/>
              </a:rPr>
              <a:t>TECNOLOGIA</a:t>
            </a:r>
            <a:endParaRPr lang="es-AR" sz="6600" b="1" dirty="0">
              <a:solidFill>
                <a:schemeClr val="bg1"/>
              </a:solidFill>
              <a:latin typeface="Tempus Sans ITC" panose="04020404030D07020202" pitchFamily="82" charset="0"/>
            </a:endParaRPr>
          </a:p>
        </p:txBody>
      </p:sp>
      <p:sp>
        <p:nvSpPr>
          <p:cNvPr id="7" name="CuadroTexto 6"/>
          <p:cNvSpPr txBox="1"/>
          <p:nvPr/>
        </p:nvSpPr>
        <p:spPr>
          <a:xfrm>
            <a:off x="1099260" y="527108"/>
            <a:ext cx="10884922" cy="1592744"/>
          </a:xfrm>
          <a:prstGeom prst="rect">
            <a:avLst/>
          </a:prstGeom>
          <a:noFill/>
        </p:spPr>
        <p:txBody>
          <a:bodyPr wrap="square" rtlCol="0">
            <a:spAutoFit/>
          </a:bodyPr>
          <a:lstStyle/>
          <a:p>
            <a:pPr marL="139700" lvl="0">
              <a:buClr>
                <a:srgbClr val="19124A"/>
              </a:buClr>
              <a:buSzPts val="1400"/>
            </a:pPr>
            <a:r>
              <a:rPr lang="es-AR" sz="1950" b="1" dirty="0" smtClean="0">
                <a:solidFill>
                  <a:schemeClr val="bg1"/>
                </a:solidFill>
                <a:latin typeface="Tempus Sans ITC" panose="04020404030D07020202" pitchFamily="82" charset="0"/>
              </a:rPr>
              <a:t>Pero.. que es un “</a:t>
            </a:r>
            <a:r>
              <a:rPr lang="es-AR" sz="1950" b="1" dirty="0" err="1" smtClean="0">
                <a:solidFill>
                  <a:schemeClr val="bg1"/>
                </a:solidFill>
                <a:latin typeface="Tempus Sans ITC" panose="04020404030D07020202" pitchFamily="82" charset="0"/>
              </a:rPr>
              <a:t>Tag</a:t>
            </a:r>
            <a:r>
              <a:rPr lang="es-AR" sz="1950" b="1" dirty="0" smtClean="0">
                <a:solidFill>
                  <a:schemeClr val="bg1"/>
                </a:solidFill>
                <a:latin typeface="Tempus Sans ITC" panose="04020404030D07020202" pitchFamily="82" charset="0"/>
              </a:rPr>
              <a:t>” o etiqueta? </a:t>
            </a:r>
          </a:p>
          <a:p>
            <a:pPr marL="139700" lvl="0">
              <a:buClr>
                <a:srgbClr val="19124A"/>
              </a:buClr>
              <a:buSzPts val="1400"/>
            </a:pPr>
            <a:r>
              <a:rPr lang="es-AR" sz="1950" b="1" dirty="0" smtClean="0">
                <a:solidFill>
                  <a:schemeClr val="bg1"/>
                </a:solidFill>
                <a:latin typeface="Tempus Sans ITC" panose="04020404030D07020202" pitchFamily="82" charset="0"/>
              </a:rPr>
              <a:t>Es una “marca única digital” que se le agrega a su web para poder monitorear campañas de marketing, tráfico, comportamientos de nuestra audiencia y toda acción especifica que queramos darle seguimiento. Como por ejemplo el botón de “</a:t>
            </a:r>
            <a:r>
              <a:rPr lang="es-AR" sz="1950" b="1" dirty="0" err="1" smtClean="0">
                <a:solidFill>
                  <a:schemeClr val="bg1"/>
                </a:solidFill>
                <a:latin typeface="Tempus Sans ITC" panose="04020404030D07020202" pitchFamily="82" charset="0"/>
              </a:rPr>
              <a:t>Submit</a:t>
            </a:r>
            <a:r>
              <a:rPr lang="es-AR" sz="1950" b="1" dirty="0" smtClean="0">
                <a:solidFill>
                  <a:schemeClr val="bg1"/>
                </a:solidFill>
                <a:latin typeface="Tempus Sans ITC" panose="04020404030D07020202" pitchFamily="82" charset="0"/>
              </a:rPr>
              <a:t>” o “Enviar” de nuestro formulario de contacto.</a:t>
            </a:r>
          </a:p>
          <a:p>
            <a:pPr marL="139700" lvl="0">
              <a:buClr>
                <a:srgbClr val="19124A"/>
              </a:buClr>
              <a:buSzPts val="1400"/>
            </a:pPr>
            <a:r>
              <a:rPr lang="es-AR" sz="1950" b="1" dirty="0" smtClean="0">
                <a:solidFill>
                  <a:schemeClr val="bg1"/>
                </a:solidFill>
                <a:latin typeface="Tempus Sans ITC" panose="04020404030D07020202" pitchFamily="82" charset="0"/>
              </a:rPr>
              <a:t>Pero yendo a algo mas gráfico y tomando como ejemplo a </a:t>
            </a:r>
            <a:r>
              <a:rPr lang="es-AR" sz="1950" b="1" dirty="0" smtClean="0">
                <a:solidFill>
                  <a:schemeClr val="bg1"/>
                </a:solidFill>
                <a:latin typeface="Tempus Sans ITC" panose="04020404030D07020202" pitchFamily="82" charset="0"/>
                <a:hlinkClick r:id="rId4"/>
              </a:rPr>
              <a:t>www.castillo.com.ar</a:t>
            </a:r>
            <a:r>
              <a:rPr lang="es-AR" sz="1950" b="1" dirty="0">
                <a:solidFill>
                  <a:schemeClr val="bg1"/>
                </a:solidFill>
                <a:latin typeface="Tempus Sans ITC" panose="04020404030D07020202" pitchFamily="82" charset="0"/>
              </a:rPr>
              <a:t> </a:t>
            </a:r>
          </a:p>
        </p:txBody>
      </p:sp>
      <p:sp>
        <p:nvSpPr>
          <p:cNvPr id="9" name="object 6"/>
          <p:cNvSpPr>
            <a:spLocks noChangeAspect="1"/>
          </p:cNvSpPr>
          <p:nvPr/>
        </p:nvSpPr>
        <p:spPr>
          <a:xfrm>
            <a:off x="4288216" y="2278526"/>
            <a:ext cx="7066768" cy="3955831"/>
          </a:xfrm>
          <a:prstGeom prst="rect">
            <a:avLst/>
          </a:prstGeom>
          <a:blipFill>
            <a:blip r:embed="rId5" cstate="print"/>
            <a:stretch>
              <a:fillRect/>
            </a:stretch>
          </a:blipFill>
        </p:spPr>
        <p:txBody>
          <a:bodyPr wrap="square" lIns="0" tIns="0" rIns="0" bIns="0" rtlCol="0">
            <a:noAutofit/>
          </a:bodyPr>
          <a:lstStyle/>
          <a:p>
            <a:endParaRPr/>
          </a:p>
        </p:txBody>
      </p:sp>
      <p:sp>
        <p:nvSpPr>
          <p:cNvPr id="10" name="object 7"/>
          <p:cNvSpPr>
            <a:spLocks noChangeAspect="1"/>
          </p:cNvSpPr>
          <p:nvPr/>
        </p:nvSpPr>
        <p:spPr>
          <a:xfrm>
            <a:off x="1254182" y="2129719"/>
            <a:ext cx="7016982" cy="3949374"/>
          </a:xfrm>
          <a:prstGeom prst="rect">
            <a:avLst/>
          </a:prstGeom>
          <a:blipFill>
            <a:blip r:embed="rId6" cstate="print"/>
            <a:stretch>
              <a:fillRect/>
            </a:stretch>
          </a:blipFill>
        </p:spPr>
        <p:txBody>
          <a:bodyPr wrap="square" lIns="0" tIns="0" rIns="0" bIns="0" rtlCol="0">
            <a:noAutofit/>
          </a:bodyPr>
          <a:lstStyle/>
          <a:p>
            <a:endParaRPr/>
          </a:p>
        </p:txBody>
      </p:sp>
      <p:sp>
        <p:nvSpPr>
          <p:cNvPr id="11" name="object 3"/>
          <p:cNvSpPr txBox="1"/>
          <p:nvPr/>
        </p:nvSpPr>
        <p:spPr>
          <a:xfrm>
            <a:off x="6185726" y="2221817"/>
            <a:ext cx="4170876" cy="371769"/>
          </a:xfrm>
          <a:prstGeom prst="rect">
            <a:avLst/>
          </a:prstGeom>
        </p:spPr>
        <p:txBody>
          <a:bodyPr wrap="square" lIns="0" tIns="0" rIns="0" bIns="0" rtlCol="0">
            <a:noAutofit/>
          </a:bodyPr>
          <a:lstStyle/>
          <a:p>
            <a:pPr marL="12700">
              <a:spcBef>
                <a:spcPts val="62"/>
              </a:spcBef>
            </a:pPr>
            <a:r>
              <a:rPr sz="3200" b="1" spc="-4" dirty="0" smtClean="0">
                <a:solidFill>
                  <a:srgbClr val="FF0000"/>
                </a:solidFill>
                <a:latin typeface="Tempus Sans ITC" panose="04020404030D07020202" pitchFamily="82" charset="0"/>
                <a:cs typeface="Times New Roman"/>
              </a:rPr>
              <a:t>S</a:t>
            </a:r>
            <a:r>
              <a:rPr sz="3200" b="1" spc="0" dirty="0" smtClean="0">
                <a:solidFill>
                  <a:srgbClr val="FF0000"/>
                </a:solidFill>
                <a:latin typeface="Tempus Sans ITC" panose="04020404030D07020202" pitchFamily="82" charset="0"/>
                <a:cs typeface="Times New Roman"/>
              </a:rPr>
              <a:t>e</a:t>
            </a:r>
            <a:r>
              <a:rPr sz="3200" b="1" spc="46" dirty="0" smtClean="0">
                <a:solidFill>
                  <a:srgbClr val="FF0000"/>
                </a:solidFill>
                <a:latin typeface="Tempus Sans ITC" panose="04020404030D07020202" pitchFamily="82" charset="0"/>
                <a:cs typeface="Times New Roman"/>
              </a:rPr>
              <a:t> </a:t>
            </a:r>
            <a:r>
              <a:rPr sz="3200" b="1" spc="9" dirty="0" smtClean="0">
                <a:solidFill>
                  <a:srgbClr val="FF0000"/>
                </a:solidFill>
                <a:latin typeface="Tempus Sans ITC" panose="04020404030D07020202" pitchFamily="82" charset="0"/>
                <a:cs typeface="Times New Roman"/>
              </a:rPr>
              <a:t>e</a:t>
            </a:r>
            <a:r>
              <a:rPr sz="3200" b="1" spc="0" dirty="0" smtClean="0">
                <a:solidFill>
                  <a:srgbClr val="FF0000"/>
                </a:solidFill>
                <a:latin typeface="Tempus Sans ITC" panose="04020404030D07020202" pitchFamily="82" charset="0"/>
                <a:cs typeface="Times New Roman"/>
              </a:rPr>
              <a:t>ncon</a:t>
            </a:r>
            <a:r>
              <a:rPr sz="3200" b="1" spc="14" dirty="0" smtClean="0">
                <a:solidFill>
                  <a:srgbClr val="FF0000"/>
                </a:solidFill>
                <a:latin typeface="Tempus Sans ITC" panose="04020404030D07020202" pitchFamily="82" charset="0"/>
                <a:cs typeface="Times New Roman"/>
              </a:rPr>
              <a:t>t</a:t>
            </a:r>
            <a:r>
              <a:rPr sz="3200" b="1" spc="-14" dirty="0" smtClean="0">
                <a:solidFill>
                  <a:srgbClr val="FF0000"/>
                </a:solidFill>
                <a:latin typeface="Tempus Sans ITC" panose="04020404030D07020202" pitchFamily="82" charset="0"/>
                <a:cs typeface="Times New Roman"/>
              </a:rPr>
              <a:t>r</a:t>
            </a:r>
            <a:r>
              <a:rPr sz="3200" b="1" spc="0" dirty="0" smtClean="0">
                <a:solidFill>
                  <a:srgbClr val="FF0000"/>
                </a:solidFill>
                <a:latin typeface="Tempus Sans ITC" panose="04020404030D07020202" pitchFamily="82" charset="0"/>
                <a:cs typeface="Times New Roman"/>
              </a:rPr>
              <a:t>aron</a:t>
            </a:r>
            <a:r>
              <a:rPr sz="3200" b="1" spc="109" dirty="0" smtClean="0">
                <a:solidFill>
                  <a:srgbClr val="FF0000"/>
                </a:solidFill>
                <a:latin typeface="Tempus Sans ITC" panose="04020404030D07020202" pitchFamily="82" charset="0"/>
                <a:cs typeface="Times New Roman"/>
              </a:rPr>
              <a:t> </a:t>
            </a:r>
            <a:r>
              <a:rPr sz="3200" b="1" spc="0" dirty="0" smtClean="0">
                <a:solidFill>
                  <a:srgbClr val="FF0000"/>
                </a:solidFill>
                <a:latin typeface="Tempus Sans ITC" panose="04020404030D07020202" pitchFamily="82" charset="0"/>
                <a:cs typeface="Times New Roman"/>
              </a:rPr>
              <a:t>8</a:t>
            </a:r>
            <a:r>
              <a:rPr sz="3200" b="1" spc="30" dirty="0" smtClean="0">
                <a:solidFill>
                  <a:srgbClr val="FF0000"/>
                </a:solidFill>
                <a:latin typeface="Tempus Sans ITC" panose="04020404030D07020202" pitchFamily="82" charset="0"/>
                <a:cs typeface="Times New Roman"/>
              </a:rPr>
              <a:t> </a:t>
            </a:r>
            <a:r>
              <a:rPr sz="3200" b="1" spc="0" dirty="0" smtClean="0">
                <a:solidFill>
                  <a:srgbClr val="FF0000"/>
                </a:solidFill>
                <a:latin typeface="Tempus Sans ITC" panose="04020404030D07020202" pitchFamily="82" charset="0"/>
                <a:cs typeface="Times New Roman"/>
              </a:rPr>
              <a:t>TAG</a:t>
            </a:r>
            <a:r>
              <a:rPr sz="3200" b="1" spc="-19" dirty="0" smtClean="0">
                <a:solidFill>
                  <a:srgbClr val="FF0000"/>
                </a:solidFill>
                <a:latin typeface="Tempus Sans ITC" panose="04020404030D07020202" pitchFamily="82" charset="0"/>
                <a:cs typeface="Times New Roman"/>
              </a:rPr>
              <a:t>S</a:t>
            </a:r>
            <a:r>
              <a:rPr sz="3200" b="1" spc="0" dirty="0" smtClean="0">
                <a:solidFill>
                  <a:srgbClr val="FF0000"/>
                </a:solidFill>
                <a:latin typeface="Tempus Sans ITC" panose="04020404030D07020202" pitchFamily="82" charset="0"/>
                <a:cs typeface="Times New Roman"/>
              </a:rPr>
              <a:t>.</a:t>
            </a:r>
            <a:endParaRPr sz="3200" b="1" dirty="0">
              <a:solidFill>
                <a:srgbClr val="FF0000"/>
              </a:solidFill>
              <a:latin typeface="Tempus Sans ITC" panose="04020404030D07020202" pitchFamily="82" charset="0"/>
              <a:cs typeface="Times New Roman"/>
            </a:endParaRPr>
          </a:p>
        </p:txBody>
      </p:sp>
      <p:sp>
        <p:nvSpPr>
          <p:cNvPr id="3" name="Rectángulo redondeado 2"/>
          <p:cNvSpPr/>
          <p:nvPr/>
        </p:nvSpPr>
        <p:spPr>
          <a:xfrm>
            <a:off x="5669280" y="2923677"/>
            <a:ext cx="2058356" cy="155686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Rectángulo redondeado 12"/>
          <p:cNvSpPr/>
          <p:nvPr/>
        </p:nvSpPr>
        <p:spPr>
          <a:xfrm>
            <a:off x="8715954" y="3085959"/>
            <a:ext cx="2058356" cy="1556869"/>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4" name="CuadroTexto 13">
            <a:hlinkClick r:id="rId7"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3458886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5" name="CuadroTexto 24"/>
          <p:cNvSpPr txBox="1"/>
          <p:nvPr/>
        </p:nvSpPr>
        <p:spPr>
          <a:xfrm>
            <a:off x="1778141" y="31828"/>
            <a:ext cx="9139241" cy="584775"/>
          </a:xfrm>
          <a:prstGeom prst="rect">
            <a:avLst/>
          </a:prstGeom>
          <a:noFill/>
        </p:spPr>
        <p:txBody>
          <a:bodyPr wrap="square" rtlCol="0">
            <a:spAutoFit/>
          </a:bodyPr>
          <a:lstStyle/>
          <a:p>
            <a:pPr marL="139700" lvl="0">
              <a:buClr>
                <a:srgbClr val="19124A"/>
              </a:buClr>
              <a:buSzPts val="1400"/>
            </a:pPr>
            <a:r>
              <a:rPr lang="es-AR" sz="3200" b="1" u="sng" dirty="0" smtClean="0">
                <a:solidFill>
                  <a:schemeClr val="bg1"/>
                </a:solidFill>
                <a:latin typeface="Tempus Sans ITC" panose="04020404030D07020202" pitchFamily="82" charset="0"/>
              </a:rPr>
              <a:t>Identificar los tags del sitio web de la competencia</a:t>
            </a:r>
          </a:p>
        </p:txBody>
      </p:sp>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7531730">
            <a:off x="-581241" y="257486"/>
            <a:ext cx="2176977" cy="2176977"/>
          </a:xfrm>
          <a:prstGeom prst="rect">
            <a:avLst/>
          </a:prstGeom>
        </p:spPr>
      </p:pic>
      <p:sp>
        <p:nvSpPr>
          <p:cNvPr id="8" name="CuadroTexto 7"/>
          <p:cNvSpPr txBox="1"/>
          <p:nvPr/>
        </p:nvSpPr>
        <p:spPr>
          <a:xfrm rot="16200000">
            <a:off x="-2058114" y="3204487"/>
            <a:ext cx="5618747" cy="1107996"/>
          </a:xfrm>
          <a:prstGeom prst="rect">
            <a:avLst/>
          </a:prstGeom>
          <a:noFill/>
        </p:spPr>
        <p:txBody>
          <a:bodyPr wrap="square" rtlCol="0">
            <a:spAutoFit/>
          </a:bodyPr>
          <a:lstStyle/>
          <a:p>
            <a:pPr algn="ctr"/>
            <a:r>
              <a:rPr lang="es-AR" sz="6600" b="1" dirty="0" smtClean="0">
                <a:solidFill>
                  <a:schemeClr val="bg1"/>
                </a:solidFill>
                <a:latin typeface="Tempus Sans ITC" panose="04020404030D07020202" pitchFamily="82" charset="0"/>
              </a:rPr>
              <a:t>TECNOLOGIA</a:t>
            </a:r>
            <a:endParaRPr lang="es-AR" sz="6600" b="1" dirty="0">
              <a:solidFill>
                <a:schemeClr val="bg1"/>
              </a:solidFill>
              <a:latin typeface="Tempus Sans ITC" panose="04020404030D07020202" pitchFamily="82" charset="0"/>
            </a:endParaRPr>
          </a:p>
        </p:txBody>
      </p:sp>
      <p:sp>
        <p:nvSpPr>
          <p:cNvPr id="7" name="CuadroTexto 6"/>
          <p:cNvSpPr txBox="1"/>
          <p:nvPr/>
        </p:nvSpPr>
        <p:spPr>
          <a:xfrm>
            <a:off x="983970" y="595959"/>
            <a:ext cx="11397540" cy="677108"/>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De las 8 etiquetas que hay algunas son de uso general como la de simplemente saber si alguien visitó nuestra página. Pero nos vamos a centrar en dos que grafican el objetivo de esta herramienta gratuita de Google.:</a:t>
            </a:r>
            <a:endParaRPr lang="es-AR" sz="1900" b="1" dirty="0">
              <a:solidFill>
                <a:schemeClr val="bg1"/>
              </a:solidFill>
              <a:latin typeface="Tempus Sans ITC" panose="04020404030D07020202" pitchFamily="82" charset="0"/>
            </a:endParaRPr>
          </a:p>
        </p:txBody>
      </p:sp>
      <p:sp>
        <p:nvSpPr>
          <p:cNvPr id="13" name="object 3"/>
          <p:cNvSpPr txBox="1"/>
          <p:nvPr/>
        </p:nvSpPr>
        <p:spPr>
          <a:xfrm>
            <a:off x="1215614" y="1658554"/>
            <a:ext cx="5485811" cy="447493"/>
          </a:xfrm>
          <a:prstGeom prst="rect">
            <a:avLst/>
          </a:prstGeom>
        </p:spPr>
        <p:txBody>
          <a:bodyPr wrap="square" lIns="0" tIns="0" rIns="0" bIns="0" rtlCol="0">
            <a:noAutofit/>
          </a:bodyPr>
          <a:lstStyle/>
          <a:p>
            <a:pPr marL="12700">
              <a:spcBef>
                <a:spcPts val="62"/>
              </a:spcBef>
            </a:pPr>
            <a:r>
              <a:rPr lang="es-AR" sz="2400" b="1" spc="9" dirty="0" smtClean="0">
                <a:solidFill>
                  <a:schemeClr val="bg1"/>
                </a:solidFill>
                <a:latin typeface="Tempus Sans ITC" panose="04020404030D07020202" pitchFamily="82" charset="0"/>
                <a:cs typeface="Times New Roman"/>
              </a:rPr>
              <a:t>Con </a:t>
            </a:r>
            <a:r>
              <a:rPr sz="2400" b="1" spc="9" dirty="0" smtClean="0">
                <a:solidFill>
                  <a:schemeClr val="bg1"/>
                </a:solidFill>
                <a:latin typeface="Tempus Sans ITC" panose="04020404030D07020202" pitchFamily="82" charset="0"/>
                <a:cs typeface="Times New Roman"/>
              </a:rPr>
              <a:t>f</a:t>
            </a:r>
            <a:r>
              <a:rPr sz="2400" b="1" spc="0" dirty="0" smtClean="0">
                <a:solidFill>
                  <a:schemeClr val="bg1"/>
                </a:solidFill>
                <a:latin typeface="Tempus Sans ITC" panose="04020404030D07020202" pitchFamily="82" charset="0"/>
                <a:cs typeface="Times New Roman"/>
              </a:rPr>
              <a:t>i</a:t>
            </a:r>
            <a:r>
              <a:rPr sz="2400" b="1" spc="-9" dirty="0" smtClean="0">
                <a:solidFill>
                  <a:schemeClr val="bg1"/>
                </a:solidFill>
                <a:latin typeface="Tempus Sans ITC" panose="04020404030D07020202" pitchFamily="82" charset="0"/>
                <a:cs typeface="Times New Roman"/>
              </a:rPr>
              <a:t>n</a:t>
            </a:r>
            <a:r>
              <a:rPr sz="2400" b="1" spc="9" dirty="0" smtClean="0">
                <a:solidFill>
                  <a:schemeClr val="bg1"/>
                </a:solidFill>
                <a:latin typeface="Tempus Sans ITC" panose="04020404030D07020202" pitchFamily="82" charset="0"/>
                <a:cs typeface="Times New Roman"/>
              </a:rPr>
              <a:t>e</a:t>
            </a:r>
            <a:r>
              <a:rPr sz="2400" b="1" spc="0" dirty="0" smtClean="0">
                <a:solidFill>
                  <a:schemeClr val="bg1"/>
                </a:solidFill>
                <a:latin typeface="Tempus Sans ITC" panose="04020404030D07020202" pitchFamily="82" charset="0"/>
                <a:cs typeface="Times New Roman"/>
              </a:rPr>
              <a:t>s</a:t>
            </a:r>
            <a:r>
              <a:rPr sz="2400" b="1" spc="62" dirty="0" smtClean="0">
                <a:solidFill>
                  <a:schemeClr val="bg1"/>
                </a:solidFill>
                <a:latin typeface="Tempus Sans ITC" panose="04020404030D07020202" pitchFamily="82" charset="0"/>
                <a:cs typeface="Times New Roman"/>
              </a:rPr>
              <a:t> </a:t>
            </a:r>
            <a:r>
              <a:rPr sz="2400" b="1" spc="-9" dirty="0" smtClean="0">
                <a:solidFill>
                  <a:schemeClr val="bg1"/>
                </a:solidFill>
                <a:latin typeface="Tempus Sans ITC" panose="04020404030D07020202" pitchFamily="82" charset="0"/>
                <a:cs typeface="Times New Roman"/>
              </a:rPr>
              <a:t>d</a:t>
            </a:r>
            <a:r>
              <a:rPr sz="2400" b="1" spc="0" dirty="0" smtClean="0">
                <a:solidFill>
                  <a:schemeClr val="bg1"/>
                </a:solidFill>
                <a:latin typeface="Tempus Sans ITC" panose="04020404030D07020202" pitchFamily="82" charset="0"/>
                <a:cs typeface="Times New Roman"/>
              </a:rPr>
              <a:t>e</a:t>
            </a:r>
            <a:r>
              <a:rPr sz="2400" b="1" spc="45" dirty="0" smtClean="0">
                <a:solidFill>
                  <a:schemeClr val="bg1"/>
                </a:solidFill>
                <a:latin typeface="Tempus Sans ITC" panose="04020404030D07020202" pitchFamily="82" charset="0"/>
                <a:cs typeface="Times New Roman"/>
              </a:rPr>
              <a:t> </a:t>
            </a:r>
            <a:r>
              <a:rPr sz="2400" b="1" spc="0" dirty="0" smtClean="0">
                <a:solidFill>
                  <a:schemeClr val="bg1"/>
                </a:solidFill>
                <a:latin typeface="Tempus Sans ITC" panose="04020404030D07020202" pitchFamily="82" charset="0"/>
                <a:cs typeface="Times New Roman"/>
              </a:rPr>
              <a:t>Val</a:t>
            </a:r>
            <a:r>
              <a:rPr sz="2400" b="1" spc="15" dirty="0" smtClean="0">
                <a:solidFill>
                  <a:schemeClr val="bg1"/>
                </a:solidFill>
                <a:latin typeface="Tempus Sans ITC" panose="04020404030D07020202" pitchFamily="82" charset="0"/>
                <a:cs typeface="Times New Roman"/>
              </a:rPr>
              <a:t>i</a:t>
            </a:r>
            <a:r>
              <a:rPr sz="2400" b="1" spc="-21" dirty="0" smtClean="0">
                <a:solidFill>
                  <a:schemeClr val="bg1"/>
                </a:solidFill>
                <a:latin typeface="Tempus Sans ITC" panose="04020404030D07020202" pitchFamily="82" charset="0"/>
                <a:cs typeface="Times New Roman"/>
              </a:rPr>
              <a:t>d</a:t>
            </a:r>
            <a:r>
              <a:rPr sz="2400" b="1" spc="0" dirty="0" smtClean="0">
                <a:solidFill>
                  <a:schemeClr val="bg1"/>
                </a:solidFill>
                <a:latin typeface="Tempus Sans ITC" panose="04020404030D07020202" pitchFamily="82" charset="0"/>
                <a:cs typeface="Times New Roman"/>
              </a:rPr>
              <a:t>a</a:t>
            </a:r>
            <a:r>
              <a:rPr sz="2400" b="1" spc="21" dirty="0" smtClean="0">
                <a:solidFill>
                  <a:schemeClr val="bg1"/>
                </a:solidFill>
                <a:latin typeface="Tempus Sans ITC" panose="04020404030D07020202" pitchFamily="82" charset="0"/>
                <a:cs typeface="Times New Roman"/>
              </a:rPr>
              <a:t>c</a:t>
            </a:r>
            <a:r>
              <a:rPr sz="2400" b="1" spc="0" dirty="0" smtClean="0">
                <a:solidFill>
                  <a:schemeClr val="bg1"/>
                </a:solidFill>
                <a:latin typeface="Tempus Sans ITC" panose="04020404030D07020202" pitchFamily="82" charset="0"/>
                <a:cs typeface="Times New Roman"/>
              </a:rPr>
              <a:t>ión</a:t>
            </a:r>
            <a:r>
              <a:rPr sz="2400" b="1" spc="-3" dirty="0" smtClean="0">
                <a:solidFill>
                  <a:schemeClr val="bg1"/>
                </a:solidFill>
                <a:latin typeface="Tempus Sans ITC" panose="04020404030D07020202" pitchFamily="82" charset="0"/>
                <a:cs typeface="Times New Roman"/>
              </a:rPr>
              <a:t> </a:t>
            </a:r>
            <a:r>
              <a:rPr sz="2400" b="1" spc="-4" dirty="0" smtClean="0">
                <a:solidFill>
                  <a:schemeClr val="bg1"/>
                </a:solidFill>
                <a:latin typeface="Tempus Sans ITC" panose="04020404030D07020202" pitchFamily="82" charset="0"/>
                <a:cs typeface="Times New Roman"/>
              </a:rPr>
              <a:t>d</a:t>
            </a:r>
            <a:r>
              <a:rPr sz="2400" b="1" spc="0" dirty="0" smtClean="0">
                <a:solidFill>
                  <a:schemeClr val="bg1"/>
                </a:solidFill>
                <a:latin typeface="Tempus Sans ITC" panose="04020404030D07020202" pitchFamily="82" charset="0"/>
                <a:cs typeface="Times New Roman"/>
              </a:rPr>
              <a:t>e</a:t>
            </a:r>
            <a:r>
              <a:rPr sz="2400" b="1" spc="101" dirty="0" smtClean="0">
                <a:solidFill>
                  <a:schemeClr val="bg1"/>
                </a:solidFill>
                <a:latin typeface="Tempus Sans ITC" panose="04020404030D07020202" pitchFamily="82" charset="0"/>
                <a:cs typeface="Times New Roman"/>
              </a:rPr>
              <a:t> </a:t>
            </a:r>
            <a:r>
              <a:rPr sz="2400" b="1" spc="-25" dirty="0" smtClean="0">
                <a:solidFill>
                  <a:srgbClr val="FFC000"/>
                </a:solidFill>
                <a:latin typeface="Tempus Sans ITC" panose="04020404030D07020202" pitchFamily="82" charset="0"/>
                <a:cs typeface="Times New Roman"/>
              </a:rPr>
              <a:t>R</a:t>
            </a:r>
            <a:r>
              <a:rPr sz="2400" b="1" spc="19" dirty="0" smtClean="0">
                <a:solidFill>
                  <a:srgbClr val="FFC000"/>
                </a:solidFill>
                <a:latin typeface="Tempus Sans ITC" panose="04020404030D07020202" pitchFamily="82" charset="0"/>
                <a:cs typeface="Times New Roman"/>
              </a:rPr>
              <a:t>e</a:t>
            </a:r>
            <a:r>
              <a:rPr sz="2400" b="1" spc="-14" dirty="0" smtClean="0">
                <a:solidFill>
                  <a:srgbClr val="FFC000"/>
                </a:solidFill>
                <a:latin typeface="Tempus Sans ITC" panose="04020404030D07020202" pitchFamily="82" charset="0"/>
                <a:cs typeface="Times New Roman"/>
              </a:rPr>
              <a:t>m</a:t>
            </a:r>
            <a:r>
              <a:rPr sz="2400" b="1" spc="0" dirty="0" smtClean="0">
                <a:solidFill>
                  <a:srgbClr val="FFC000"/>
                </a:solidFill>
                <a:latin typeface="Tempus Sans ITC" panose="04020404030D07020202" pitchFamily="82" charset="0"/>
                <a:cs typeface="Times New Roman"/>
              </a:rPr>
              <a:t>a</a:t>
            </a:r>
            <a:r>
              <a:rPr sz="2400" b="1" spc="9" dirty="0" smtClean="0">
                <a:solidFill>
                  <a:srgbClr val="FFC000"/>
                </a:solidFill>
                <a:latin typeface="Tempus Sans ITC" panose="04020404030D07020202" pitchFamily="82" charset="0"/>
                <a:cs typeface="Times New Roman"/>
              </a:rPr>
              <a:t>r</a:t>
            </a:r>
            <a:r>
              <a:rPr sz="2400" b="1" spc="0" dirty="0" smtClean="0">
                <a:solidFill>
                  <a:srgbClr val="FFC000"/>
                </a:solidFill>
                <a:latin typeface="Tempus Sans ITC" panose="04020404030D07020202" pitchFamily="82" charset="0"/>
                <a:cs typeface="Times New Roman"/>
              </a:rPr>
              <a:t>k</a:t>
            </a:r>
            <a:r>
              <a:rPr sz="2400" b="1" spc="9" dirty="0" smtClean="0">
                <a:solidFill>
                  <a:srgbClr val="FFC000"/>
                </a:solidFill>
                <a:latin typeface="Tempus Sans ITC" panose="04020404030D07020202" pitchFamily="82" charset="0"/>
                <a:cs typeface="Times New Roman"/>
              </a:rPr>
              <a:t>e</a:t>
            </a:r>
            <a:r>
              <a:rPr sz="2400" b="1" spc="0" dirty="0" smtClean="0">
                <a:solidFill>
                  <a:srgbClr val="FFC000"/>
                </a:solidFill>
                <a:latin typeface="Tempus Sans ITC" panose="04020404030D07020202" pitchFamily="82" charset="0"/>
                <a:cs typeface="Times New Roman"/>
              </a:rPr>
              <a:t>t</a:t>
            </a:r>
            <a:r>
              <a:rPr sz="2400" b="1" spc="-9" dirty="0" smtClean="0">
                <a:solidFill>
                  <a:srgbClr val="FFC000"/>
                </a:solidFill>
                <a:latin typeface="Tempus Sans ITC" panose="04020404030D07020202" pitchFamily="82" charset="0"/>
                <a:cs typeface="Times New Roman"/>
              </a:rPr>
              <a:t>i</a:t>
            </a:r>
            <a:r>
              <a:rPr sz="2400" b="1" spc="-4" dirty="0" smtClean="0">
                <a:solidFill>
                  <a:srgbClr val="FFC000"/>
                </a:solidFill>
                <a:latin typeface="Tempus Sans ITC" panose="04020404030D07020202" pitchFamily="82" charset="0"/>
                <a:cs typeface="Times New Roman"/>
              </a:rPr>
              <a:t>n</a:t>
            </a:r>
            <a:r>
              <a:rPr sz="2400" b="1" spc="14" dirty="0" smtClean="0">
                <a:solidFill>
                  <a:srgbClr val="FFC000"/>
                </a:solidFill>
                <a:latin typeface="Tempus Sans ITC" panose="04020404030D07020202" pitchFamily="82" charset="0"/>
                <a:cs typeface="Times New Roman"/>
              </a:rPr>
              <a:t>g</a:t>
            </a:r>
            <a:endParaRPr sz="2400" b="1" dirty="0">
              <a:solidFill>
                <a:srgbClr val="FFC000"/>
              </a:solidFill>
              <a:latin typeface="Tempus Sans ITC" panose="04020404030D07020202" pitchFamily="82" charset="0"/>
              <a:cs typeface="Times New Roman"/>
            </a:endParaRPr>
          </a:p>
        </p:txBody>
      </p:sp>
      <p:sp>
        <p:nvSpPr>
          <p:cNvPr id="15" name="object 2"/>
          <p:cNvSpPr txBox="1"/>
          <p:nvPr/>
        </p:nvSpPr>
        <p:spPr>
          <a:xfrm>
            <a:off x="7338289" y="1658554"/>
            <a:ext cx="4600420" cy="345611"/>
          </a:xfrm>
          <a:prstGeom prst="rect">
            <a:avLst/>
          </a:prstGeom>
        </p:spPr>
        <p:txBody>
          <a:bodyPr wrap="square" lIns="0" tIns="0" rIns="0" bIns="0" rtlCol="0">
            <a:noAutofit/>
          </a:bodyPr>
          <a:lstStyle/>
          <a:p>
            <a:pPr marL="12700">
              <a:spcBef>
                <a:spcPts val="62"/>
              </a:spcBef>
            </a:pPr>
            <a:r>
              <a:rPr lang="es-AR" sz="2400" b="1" spc="0" dirty="0" smtClean="0">
                <a:solidFill>
                  <a:schemeClr val="bg1"/>
                </a:solidFill>
                <a:latin typeface="Tempus Sans ITC" panose="04020404030D07020202" pitchFamily="82" charset="0"/>
                <a:cs typeface="Times New Roman"/>
              </a:rPr>
              <a:t>C</a:t>
            </a:r>
            <a:r>
              <a:rPr sz="2400" b="1" spc="0" dirty="0" smtClean="0">
                <a:solidFill>
                  <a:schemeClr val="bg1"/>
                </a:solidFill>
                <a:latin typeface="Tempus Sans ITC" panose="04020404030D07020202" pitchFamily="82" charset="0"/>
                <a:cs typeface="Times New Roman"/>
              </a:rPr>
              <a:t>on</a:t>
            </a:r>
            <a:r>
              <a:rPr sz="2400" b="1" spc="36" dirty="0" smtClean="0">
                <a:solidFill>
                  <a:schemeClr val="bg1"/>
                </a:solidFill>
                <a:latin typeface="Tempus Sans ITC" panose="04020404030D07020202" pitchFamily="82" charset="0"/>
                <a:cs typeface="Times New Roman"/>
              </a:rPr>
              <a:t> </a:t>
            </a:r>
            <a:r>
              <a:rPr sz="2400" b="1" spc="0" dirty="0" smtClean="0">
                <a:solidFill>
                  <a:schemeClr val="bg1"/>
                </a:solidFill>
                <a:latin typeface="Tempus Sans ITC" panose="04020404030D07020202" pitchFamily="82" charset="0"/>
                <a:cs typeface="Times New Roman"/>
              </a:rPr>
              <a:t>c</a:t>
            </a:r>
            <a:r>
              <a:rPr sz="2400" b="1" spc="9" dirty="0" smtClean="0">
                <a:solidFill>
                  <a:schemeClr val="bg1"/>
                </a:solidFill>
                <a:latin typeface="Tempus Sans ITC" panose="04020404030D07020202" pitchFamily="82" charset="0"/>
                <a:cs typeface="Times New Roman"/>
              </a:rPr>
              <a:t>a</a:t>
            </a:r>
            <a:r>
              <a:rPr sz="2400" b="1" spc="-9" dirty="0" smtClean="0">
                <a:solidFill>
                  <a:schemeClr val="bg1"/>
                </a:solidFill>
                <a:latin typeface="Tempus Sans ITC" panose="04020404030D07020202" pitchFamily="82" charset="0"/>
                <a:cs typeface="Times New Roman"/>
              </a:rPr>
              <a:t>t</a:t>
            </a:r>
            <a:r>
              <a:rPr sz="2400" b="1" spc="9" dirty="0" smtClean="0">
                <a:solidFill>
                  <a:schemeClr val="bg1"/>
                </a:solidFill>
                <a:latin typeface="Tempus Sans ITC" panose="04020404030D07020202" pitchFamily="82" charset="0"/>
                <a:cs typeface="Times New Roman"/>
              </a:rPr>
              <a:t>e</a:t>
            </a:r>
            <a:r>
              <a:rPr sz="2400" b="1" spc="-9" dirty="0" smtClean="0">
                <a:solidFill>
                  <a:schemeClr val="bg1"/>
                </a:solidFill>
                <a:latin typeface="Tempus Sans ITC" panose="04020404030D07020202" pitchFamily="82" charset="0"/>
                <a:cs typeface="Times New Roman"/>
              </a:rPr>
              <a:t>g</a:t>
            </a:r>
            <a:r>
              <a:rPr sz="2400" b="1" spc="0" dirty="0" smtClean="0">
                <a:solidFill>
                  <a:schemeClr val="bg1"/>
                </a:solidFill>
                <a:latin typeface="Tempus Sans ITC" panose="04020404030D07020202" pitchFamily="82" charset="0"/>
                <a:cs typeface="Times New Roman"/>
              </a:rPr>
              <a:t>or</a:t>
            </a:r>
            <a:r>
              <a:rPr sz="2400" b="1" spc="14" dirty="0" smtClean="0">
                <a:solidFill>
                  <a:schemeClr val="bg1"/>
                </a:solidFill>
                <a:latin typeface="Tempus Sans ITC" panose="04020404030D07020202" pitchFamily="82" charset="0"/>
                <a:cs typeface="Times New Roman"/>
              </a:rPr>
              <a:t>í</a:t>
            </a:r>
            <a:r>
              <a:rPr sz="2400" b="1" spc="0" dirty="0" smtClean="0">
                <a:solidFill>
                  <a:schemeClr val="bg1"/>
                </a:solidFill>
                <a:latin typeface="Tempus Sans ITC" panose="04020404030D07020202" pitchFamily="82" charset="0"/>
                <a:cs typeface="Times New Roman"/>
              </a:rPr>
              <a:t>a</a:t>
            </a:r>
            <a:r>
              <a:rPr sz="2400" b="1" spc="85" dirty="0" smtClean="0">
                <a:solidFill>
                  <a:schemeClr val="bg1"/>
                </a:solidFill>
                <a:latin typeface="Tempus Sans ITC" panose="04020404030D07020202" pitchFamily="82" charset="0"/>
                <a:cs typeface="Times New Roman"/>
              </a:rPr>
              <a:t> </a:t>
            </a:r>
            <a:r>
              <a:rPr sz="2400" b="1" spc="0" dirty="0" smtClean="0">
                <a:solidFill>
                  <a:schemeClr val="bg1"/>
                </a:solidFill>
                <a:latin typeface="Tempus Sans ITC" panose="04020404030D07020202" pitchFamily="82" charset="0"/>
                <a:cs typeface="Times New Roman"/>
              </a:rPr>
              <a:t>de</a:t>
            </a:r>
            <a:r>
              <a:rPr sz="2400" b="1" spc="40" dirty="0" smtClean="0">
                <a:solidFill>
                  <a:schemeClr val="bg1"/>
                </a:solidFill>
                <a:latin typeface="Tempus Sans ITC" panose="04020404030D07020202" pitchFamily="82" charset="0"/>
                <a:cs typeface="Times New Roman"/>
              </a:rPr>
              <a:t> </a:t>
            </a:r>
            <a:r>
              <a:rPr sz="2400" b="1" spc="0" dirty="0" smtClean="0">
                <a:solidFill>
                  <a:srgbClr val="FDABB1"/>
                </a:solidFill>
                <a:latin typeface="Tempus Sans ITC" panose="04020404030D07020202" pitchFamily="82" charset="0"/>
                <a:cs typeface="Times New Roman"/>
              </a:rPr>
              <a:t>Engag</a:t>
            </a:r>
            <a:r>
              <a:rPr sz="2400" b="1" spc="9" dirty="0" smtClean="0">
                <a:solidFill>
                  <a:srgbClr val="FDABB1"/>
                </a:solidFill>
                <a:latin typeface="Tempus Sans ITC" panose="04020404030D07020202" pitchFamily="82" charset="0"/>
                <a:cs typeface="Times New Roman"/>
              </a:rPr>
              <a:t>e</a:t>
            </a:r>
            <a:r>
              <a:rPr sz="2400" b="1" spc="-14" dirty="0" smtClean="0">
                <a:solidFill>
                  <a:srgbClr val="FDABB1"/>
                </a:solidFill>
                <a:latin typeface="Tempus Sans ITC" panose="04020404030D07020202" pitchFamily="82" charset="0"/>
                <a:cs typeface="Times New Roman"/>
              </a:rPr>
              <a:t>m</a:t>
            </a:r>
            <a:r>
              <a:rPr sz="2400" b="1" spc="19" dirty="0" smtClean="0">
                <a:solidFill>
                  <a:srgbClr val="FDABB1"/>
                </a:solidFill>
                <a:latin typeface="Tempus Sans ITC" panose="04020404030D07020202" pitchFamily="82" charset="0"/>
                <a:cs typeface="Times New Roman"/>
              </a:rPr>
              <a:t>e</a:t>
            </a:r>
            <a:r>
              <a:rPr sz="2400" b="1" spc="-19" dirty="0" smtClean="0">
                <a:solidFill>
                  <a:srgbClr val="FDABB1"/>
                </a:solidFill>
                <a:latin typeface="Tempus Sans ITC" panose="04020404030D07020202" pitchFamily="82" charset="0"/>
                <a:cs typeface="Times New Roman"/>
              </a:rPr>
              <a:t>n</a:t>
            </a:r>
            <a:r>
              <a:rPr sz="2400" b="1" spc="0" dirty="0" smtClean="0">
                <a:solidFill>
                  <a:srgbClr val="FDABB1"/>
                </a:solidFill>
                <a:latin typeface="Tempus Sans ITC" panose="04020404030D07020202" pitchFamily="82" charset="0"/>
                <a:cs typeface="Times New Roman"/>
              </a:rPr>
              <a:t>t</a:t>
            </a:r>
            <a:endParaRPr sz="2400" b="1" dirty="0">
              <a:solidFill>
                <a:srgbClr val="FDABB1"/>
              </a:solidFill>
              <a:latin typeface="Tempus Sans ITC" panose="04020404030D07020202" pitchFamily="82" charset="0"/>
              <a:cs typeface="Times New Roman"/>
            </a:endParaRPr>
          </a:p>
        </p:txBody>
      </p:sp>
      <p:sp>
        <p:nvSpPr>
          <p:cNvPr id="16" name="CuadroTexto 15"/>
          <p:cNvSpPr txBox="1"/>
          <p:nvPr/>
        </p:nvSpPr>
        <p:spPr>
          <a:xfrm>
            <a:off x="1118438" y="5156213"/>
            <a:ext cx="10530767" cy="677108"/>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Este tipo de acciones nos ayudan a evaluar rápidamente el tipo de estrategia que está llevando la competencia, aportando con estas lecturas al análisis de la campaña que estamos proyectando hacer.</a:t>
            </a:r>
            <a:endParaRPr lang="es-AR" sz="1900" b="1" dirty="0">
              <a:solidFill>
                <a:schemeClr val="bg1"/>
              </a:solidFill>
              <a:latin typeface="Tempus Sans ITC" panose="04020404030D07020202" pitchFamily="82" charset="0"/>
            </a:endParaRPr>
          </a:p>
        </p:txBody>
      </p:sp>
      <p:pic>
        <p:nvPicPr>
          <p:cNvPr id="2" name="Imagen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4139" y="2158542"/>
            <a:ext cx="5136766" cy="2749554"/>
          </a:xfrm>
          <a:prstGeom prst="rect">
            <a:avLst/>
          </a:prstGeom>
          <a:ln w="66675">
            <a:solidFill>
              <a:srgbClr val="FFB514"/>
            </a:solidFill>
          </a:ln>
        </p:spPr>
      </p:pic>
      <p:pic>
        <p:nvPicPr>
          <p:cNvPr id="3" name="Imagen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35440" y="2145682"/>
            <a:ext cx="5136766" cy="2768806"/>
          </a:xfrm>
          <a:prstGeom prst="rect">
            <a:avLst/>
          </a:prstGeom>
          <a:ln w="73025">
            <a:solidFill>
              <a:srgbClr val="FDABB1"/>
            </a:solidFill>
          </a:ln>
        </p:spPr>
      </p:pic>
      <p:sp>
        <p:nvSpPr>
          <p:cNvPr id="11" name="CuadroTexto 10">
            <a:hlinkClick r:id="rId7"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1507657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5" name="CuadroTexto 4"/>
          <p:cNvSpPr txBox="1"/>
          <p:nvPr/>
        </p:nvSpPr>
        <p:spPr>
          <a:xfrm>
            <a:off x="1374006" y="645037"/>
            <a:ext cx="10817994" cy="4478149"/>
          </a:xfrm>
          <a:prstGeom prst="rect">
            <a:avLst/>
          </a:prstGeom>
          <a:noFill/>
        </p:spPr>
        <p:txBody>
          <a:bodyPr wrap="square" rtlCol="0">
            <a:spAutoFit/>
          </a:bodyPr>
          <a:lstStyle/>
          <a:p>
            <a:r>
              <a:rPr lang="es-MX" sz="1900" b="1" dirty="0" smtClean="0">
                <a:latin typeface="Tempus Sans ITC" panose="04020404030D07020202" pitchFamily="82" charset="0"/>
                <a:ea typeface="Open Sans"/>
                <a:cs typeface="Open Sans"/>
                <a:sym typeface="Open Sans"/>
              </a:rPr>
              <a:t>¿por qué son importantes para implementar analítica web?</a:t>
            </a:r>
          </a:p>
          <a:p>
            <a:r>
              <a:rPr lang="es-MX" sz="1900" b="1" dirty="0" smtClean="0">
                <a:solidFill>
                  <a:schemeClr val="bg1"/>
                </a:solidFill>
                <a:latin typeface="Tempus Sans ITC" panose="04020404030D07020202" pitchFamily="82" charset="0"/>
                <a:ea typeface="Open Sans"/>
                <a:cs typeface="Open Sans"/>
                <a:sym typeface="Open Sans"/>
              </a:rPr>
              <a:t>Inicialmente conocer las tecnologías y el hosting de la competencia nos marca un punto de partida obligatorio, dándole solidez al trabajo posterior. Por ejemplo, para en un futuro implementar una estrategia SEM se tiene muy en cuenta la velocidad de carga del </a:t>
            </a:r>
            <a:r>
              <a:rPr lang="es-MX" sz="1900" b="1" dirty="0" err="1" smtClean="0">
                <a:solidFill>
                  <a:schemeClr val="bg1"/>
                </a:solidFill>
                <a:latin typeface="Tempus Sans ITC" panose="04020404030D07020202" pitchFamily="82" charset="0"/>
                <a:ea typeface="Open Sans"/>
                <a:cs typeface="Open Sans"/>
                <a:sym typeface="Open Sans"/>
              </a:rPr>
              <a:t>site</a:t>
            </a:r>
            <a:r>
              <a:rPr lang="es-MX" sz="1900" b="1" dirty="0" smtClean="0">
                <a:solidFill>
                  <a:schemeClr val="bg1"/>
                </a:solidFill>
                <a:latin typeface="Tempus Sans ITC" panose="04020404030D07020202" pitchFamily="82" charset="0"/>
                <a:ea typeface="Open Sans"/>
                <a:cs typeface="Open Sans"/>
                <a:sym typeface="Open Sans"/>
              </a:rPr>
              <a:t> y estudiando las tecnologías que fueron usadas y el alojamiento del mismo, nos aseguramos que podamos cumplir los requerimientos para posicionarnos en los motores de búsqueda de manera orgánica. </a:t>
            </a:r>
          </a:p>
          <a:p>
            <a:r>
              <a:rPr lang="es-MX" sz="1900" b="1" dirty="0" smtClean="0">
                <a:solidFill>
                  <a:schemeClr val="bg1"/>
                </a:solidFill>
                <a:latin typeface="Tempus Sans ITC" panose="04020404030D07020202" pitchFamily="82" charset="0"/>
                <a:ea typeface="Open Sans"/>
                <a:cs typeface="Open Sans"/>
                <a:sym typeface="Open Sans"/>
              </a:rPr>
              <a:t>Si quisiéramos comenzar a analizar estos parámetros posterior a la estrategia SEM estaríamos derrochando recursos y tiempo. </a:t>
            </a:r>
          </a:p>
          <a:p>
            <a:r>
              <a:rPr lang="es-MX" sz="1900" b="1" dirty="0" smtClean="0">
                <a:solidFill>
                  <a:schemeClr val="bg1"/>
                </a:solidFill>
                <a:latin typeface="Tempus Sans ITC" panose="04020404030D07020202" pitchFamily="82" charset="0"/>
                <a:ea typeface="Open Sans"/>
                <a:cs typeface="Open Sans"/>
                <a:sym typeface="Open Sans"/>
              </a:rPr>
              <a:t>Sumada a la tecnología y el hosting, investigar los </a:t>
            </a:r>
            <a:r>
              <a:rPr lang="es-MX" sz="1900" b="1" dirty="0" err="1" smtClean="0">
                <a:solidFill>
                  <a:schemeClr val="bg1"/>
                </a:solidFill>
                <a:latin typeface="Tempus Sans ITC" panose="04020404030D07020202" pitchFamily="82" charset="0"/>
                <a:ea typeface="Open Sans"/>
                <a:cs typeface="Open Sans"/>
                <a:sym typeface="Open Sans"/>
              </a:rPr>
              <a:t>tag</a:t>
            </a:r>
            <a:r>
              <a:rPr lang="es-MX" sz="1900" b="1" dirty="0" smtClean="0">
                <a:solidFill>
                  <a:schemeClr val="bg1"/>
                </a:solidFill>
                <a:latin typeface="Tempus Sans ITC" panose="04020404030D07020202" pitchFamily="82" charset="0"/>
                <a:ea typeface="Open Sans"/>
                <a:cs typeface="Open Sans"/>
                <a:sym typeface="Open Sans"/>
              </a:rPr>
              <a:t> nos ayuda a comprender mucho mas las bondades del Marketing Digital como la posibilidad de ver como se cuantifican variables que queremos medir en nuestro negocio.</a:t>
            </a:r>
            <a:endParaRPr lang="es-MX" sz="1900" b="1" dirty="0">
              <a:solidFill>
                <a:schemeClr val="bg1"/>
              </a:solidFill>
              <a:latin typeface="Tempus Sans ITC" panose="04020404030D07020202" pitchFamily="82" charset="0"/>
              <a:ea typeface="Open Sans"/>
              <a:cs typeface="Open Sans"/>
              <a:sym typeface="Open Sans"/>
            </a:endParaRPr>
          </a:p>
          <a:p>
            <a:r>
              <a:rPr lang="es-MX" sz="1900" b="1" dirty="0" smtClean="0">
                <a:latin typeface="Tempus Sans ITC" panose="04020404030D07020202" pitchFamily="82" charset="0"/>
                <a:ea typeface="Open Sans"/>
                <a:cs typeface="Open Sans"/>
                <a:sym typeface="Open Sans"/>
              </a:rPr>
              <a:t>¿de qué manera es mejor presentarlos?</a:t>
            </a:r>
          </a:p>
          <a:p>
            <a:r>
              <a:rPr lang="es-MX" sz="1900" b="1" dirty="0" smtClean="0">
                <a:solidFill>
                  <a:schemeClr val="bg1"/>
                </a:solidFill>
                <a:latin typeface="Tempus Sans ITC" panose="04020404030D07020202" pitchFamily="82" charset="0"/>
                <a:ea typeface="Open Sans"/>
                <a:cs typeface="Open Sans"/>
                <a:sym typeface="Open Sans"/>
              </a:rPr>
              <a:t>Las capturas de pantalla son relativamente la mejor opción inicial, de esta manera podemos coordinar una entrevista y ahí si dar la mejor presentación que sería un análisis de Tag´s , tecnología y hosting de la empresa que el nuevo cliente elija para que vea en tiempo real acciones de la competencia.</a:t>
            </a:r>
          </a:p>
        </p:txBody>
      </p:sp>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531730">
            <a:off x="-290291" y="257486"/>
            <a:ext cx="2176977" cy="2176977"/>
          </a:xfrm>
          <a:prstGeom prst="rect">
            <a:avLst/>
          </a:prstGeom>
        </p:spPr>
      </p:pic>
      <p:sp>
        <p:nvSpPr>
          <p:cNvPr id="8" name="CuadroTexto 7"/>
          <p:cNvSpPr txBox="1"/>
          <p:nvPr/>
        </p:nvSpPr>
        <p:spPr>
          <a:xfrm rot="16200000">
            <a:off x="-2058114" y="3204487"/>
            <a:ext cx="5618747" cy="1107996"/>
          </a:xfrm>
          <a:prstGeom prst="rect">
            <a:avLst/>
          </a:prstGeom>
          <a:noFill/>
        </p:spPr>
        <p:txBody>
          <a:bodyPr wrap="square" rtlCol="0">
            <a:spAutoFit/>
          </a:bodyPr>
          <a:lstStyle/>
          <a:p>
            <a:pPr algn="ctr"/>
            <a:r>
              <a:rPr lang="es-AR" sz="6600" b="1" dirty="0" smtClean="0">
                <a:solidFill>
                  <a:schemeClr val="bg1"/>
                </a:solidFill>
                <a:latin typeface="Tempus Sans ITC" panose="04020404030D07020202" pitchFamily="82" charset="0"/>
              </a:rPr>
              <a:t>TECNOLOGIA</a:t>
            </a:r>
            <a:endParaRPr lang="es-AR" sz="6600" b="1" dirty="0">
              <a:solidFill>
                <a:schemeClr val="bg1"/>
              </a:solidFill>
              <a:latin typeface="Tempus Sans ITC" panose="04020404030D07020202" pitchFamily="82" charset="0"/>
            </a:endParaRPr>
          </a:p>
        </p:txBody>
      </p:sp>
      <p:sp>
        <p:nvSpPr>
          <p:cNvPr id="7" name="CuadroTexto 6">
            <a:hlinkClick r:id="rId4"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3491740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531730">
            <a:off x="-290291" y="257486"/>
            <a:ext cx="2176977" cy="2176977"/>
          </a:xfrm>
          <a:prstGeom prst="rect">
            <a:avLst/>
          </a:prstGeom>
        </p:spPr>
      </p:pic>
      <p:sp>
        <p:nvSpPr>
          <p:cNvPr id="5" name="CuadroTexto 4"/>
          <p:cNvSpPr txBox="1"/>
          <p:nvPr/>
        </p:nvSpPr>
        <p:spPr>
          <a:xfrm>
            <a:off x="1027134" y="645037"/>
            <a:ext cx="11164866" cy="5047536"/>
          </a:xfrm>
          <a:prstGeom prst="rect">
            <a:avLst/>
          </a:prstGeom>
          <a:noFill/>
        </p:spPr>
        <p:txBody>
          <a:bodyPr wrap="square" rtlCol="0">
            <a:spAutoFit/>
          </a:bodyPr>
          <a:lstStyle/>
          <a:p>
            <a:r>
              <a:rPr lang="es-MX" sz="1900" b="1" dirty="0" smtClean="0">
                <a:latin typeface="Tempus Sans ITC" panose="04020404030D07020202" pitchFamily="82" charset="0"/>
                <a:ea typeface="Open Sans"/>
                <a:cs typeface="Open Sans"/>
                <a:sym typeface="Open Sans"/>
              </a:rPr>
              <a:t>¿qué aprendí al respecto?</a:t>
            </a:r>
          </a:p>
          <a:p>
            <a:r>
              <a:rPr lang="es-MX" sz="1900" b="1" dirty="0" smtClean="0">
                <a:solidFill>
                  <a:schemeClr val="bg1"/>
                </a:solidFill>
                <a:latin typeface="Tempus Sans ITC" panose="04020404030D07020202" pitchFamily="82" charset="0"/>
                <a:ea typeface="Open Sans"/>
                <a:cs typeface="Open Sans"/>
                <a:sym typeface="Open Sans"/>
              </a:rPr>
              <a:t>Comprendí que la tecnología en el Marketing Digital no pasa solo por hacer la web con las herramientas que sabemos o tenemos a mano, la paleta de colores y la estructura de la web, sino que tener en cuenta los objetivos que se buscan, de qué manera los buscamos, y como implementamos un plan de acción para llevarlos a cabo, pueden darle TODO el sentido a una pagina web. </a:t>
            </a:r>
          </a:p>
          <a:p>
            <a:r>
              <a:rPr lang="es-MX" sz="1900" b="1" dirty="0" smtClean="0">
                <a:solidFill>
                  <a:schemeClr val="bg1"/>
                </a:solidFill>
                <a:latin typeface="Tempus Sans ITC" panose="04020404030D07020202" pitchFamily="82" charset="0"/>
                <a:ea typeface="Open Sans"/>
                <a:cs typeface="Open Sans"/>
                <a:sym typeface="Open Sans"/>
              </a:rPr>
              <a:t>En resumen, un sitio web sobrio, con un contenido estudiado, no ostentoso tecnológicamente y con la inteligencia que aporta el Marketing Digital tiene todas las de ganar frente a un </a:t>
            </a:r>
            <a:r>
              <a:rPr lang="es-MX" sz="1900" b="1" dirty="0" err="1" smtClean="0">
                <a:solidFill>
                  <a:schemeClr val="bg1"/>
                </a:solidFill>
                <a:latin typeface="Tempus Sans ITC" panose="04020404030D07020202" pitchFamily="82" charset="0"/>
                <a:ea typeface="Open Sans"/>
                <a:cs typeface="Open Sans"/>
                <a:sym typeface="Open Sans"/>
              </a:rPr>
              <a:t>site</a:t>
            </a:r>
            <a:r>
              <a:rPr lang="es-MX" sz="1900" b="1" dirty="0" smtClean="0">
                <a:solidFill>
                  <a:schemeClr val="bg1"/>
                </a:solidFill>
                <a:latin typeface="Tempus Sans ITC" panose="04020404030D07020202" pitchFamily="82" charset="0"/>
                <a:ea typeface="Open Sans"/>
                <a:cs typeface="Open Sans"/>
                <a:sym typeface="Open Sans"/>
              </a:rPr>
              <a:t> “Pirotécnico”.   </a:t>
            </a:r>
          </a:p>
          <a:p>
            <a:endParaRPr lang="es-MX" sz="1900" b="1" dirty="0" smtClean="0">
              <a:solidFill>
                <a:schemeClr val="bg1"/>
              </a:solidFill>
              <a:latin typeface="Tempus Sans ITC" panose="04020404030D07020202" pitchFamily="82" charset="0"/>
              <a:ea typeface="Open Sans"/>
              <a:cs typeface="Open Sans"/>
              <a:sym typeface="Open Sans"/>
            </a:endParaRPr>
          </a:p>
          <a:p>
            <a:r>
              <a:rPr lang="es-MX" sz="1900" b="1" dirty="0" smtClean="0">
                <a:latin typeface="Tempus Sans ITC" panose="04020404030D07020202" pitchFamily="82" charset="0"/>
                <a:ea typeface="Open Sans"/>
                <a:cs typeface="Open Sans"/>
                <a:sym typeface="Open Sans"/>
              </a:rPr>
              <a:t>¿por qué las decisiones que tomé podrían ser mejores que otras?</a:t>
            </a:r>
          </a:p>
          <a:p>
            <a:r>
              <a:rPr lang="es-MX" sz="1900" b="1" dirty="0" smtClean="0">
                <a:solidFill>
                  <a:schemeClr val="bg1"/>
                </a:solidFill>
                <a:latin typeface="Tempus Sans ITC" panose="04020404030D07020202" pitchFamily="82" charset="0"/>
                <a:ea typeface="Open Sans"/>
                <a:cs typeface="Open Sans"/>
                <a:sym typeface="Open Sans"/>
              </a:rPr>
              <a:t>Concentrar dos actividades simples de llevar a cabo y darle la manera de  hacerlo al cliente da ventajas sobre otras propuestas. </a:t>
            </a:r>
            <a:r>
              <a:rPr lang="es-MX" sz="1900" b="1" dirty="0">
                <a:solidFill>
                  <a:schemeClr val="bg1"/>
                </a:solidFill>
                <a:latin typeface="Tempus Sans ITC" panose="04020404030D07020202" pitchFamily="82" charset="0"/>
                <a:ea typeface="Open Sans"/>
                <a:cs typeface="Open Sans"/>
                <a:sym typeface="Open Sans"/>
              </a:rPr>
              <a:t>La posibilidad de que el cliente se lleve de la reunión un conocimiento técnico concreto, puede servir para una instrucción futura al web master sobre su web.</a:t>
            </a:r>
          </a:p>
          <a:p>
            <a:endParaRPr lang="es-MX" sz="1900" b="1" dirty="0" smtClean="0">
              <a:solidFill>
                <a:schemeClr val="bg1"/>
              </a:solidFill>
              <a:latin typeface="Tempus Sans ITC" panose="04020404030D07020202" pitchFamily="82" charset="0"/>
              <a:ea typeface="Open Sans"/>
              <a:cs typeface="Open Sans"/>
              <a:sym typeface="Open Sans"/>
            </a:endParaRPr>
          </a:p>
          <a:p>
            <a:r>
              <a:rPr lang="es-MX" sz="2800" b="1" dirty="0" smtClean="0">
                <a:solidFill>
                  <a:schemeClr val="bg1"/>
                </a:solidFill>
                <a:latin typeface="Tempus Sans ITC" panose="04020404030D07020202" pitchFamily="82" charset="0"/>
                <a:ea typeface="Open Sans"/>
                <a:cs typeface="Open Sans"/>
                <a:sym typeface="Open Sans"/>
              </a:rPr>
              <a:t>No </a:t>
            </a:r>
            <a:r>
              <a:rPr lang="es-MX" sz="2800" b="1" dirty="0">
                <a:solidFill>
                  <a:schemeClr val="bg1"/>
                </a:solidFill>
                <a:latin typeface="Tempus Sans ITC" panose="04020404030D07020202" pitchFamily="82" charset="0"/>
                <a:ea typeface="Open Sans"/>
                <a:cs typeface="Open Sans"/>
                <a:sym typeface="Open Sans"/>
              </a:rPr>
              <a:t>olvidemos que así sea mínimo, dar conocimiento en alguna disciplina es dar valor a lo que hacemos.</a:t>
            </a:r>
          </a:p>
          <a:p>
            <a:endParaRPr lang="es-MX" sz="1900" b="1" dirty="0" smtClean="0">
              <a:solidFill>
                <a:schemeClr val="bg1"/>
              </a:solidFill>
              <a:latin typeface="Tempus Sans ITC" panose="04020404030D07020202" pitchFamily="82" charset="0"/>
              <a:ea typeface="Open Sans"/>
              <a:cs typeface="Open Sans"/>
              <a:sym typeface="Open Sans"/>
            </a:endParaRPr>
          </a:p>
        </p:txBody>
      </p:sp>
      <p:sp>
        <p:nvSpPr>
          <p:cNvPr id="8" name="CuadroTexto 7"/>
          <p:cNvSpPr txBox="1"/>
          <p:nvPr/>
        </p:nvSpPr>
        <p:spPr>
          <a:xfrm rot="16200000">
            <a:off x="-2058114" y="3204487"/>
            <a:ext cx="5618747" cy="1107996"/>
          </a:xfrm>
          <a:prstGeom prst="rect">
            <a:avLst/>
          </a:prstGeom>
          <a:noFill/>
        </p:spPr>
        <p:txBody>
          <a:bodyPr wrap="square" rtlCol="0">
            <a:spAutoFit/>
          </a:bodyPr>
          <a:lstStyle/>
          <a:p>
            <a:pPr algn="ctr"/>
            <a:r>
              <a:rPr lang="es-AR" sz="6600" b="1" dirty="0" smtClean="0">
                <a:solidFill>
                  <a:schemeClr val="bg1"/>
                </a:solidFill>
                <a:latin typeface="Tempus Sans ITC" panose="04020404030D07020202" pitchFamily="82" charset="0"/>
              </a:rPr>
              <a:t>TECNOLOGIA</a:t>
            </a:r>
            <a:endParaRPr lang="es-AR" sz="6600" b="1" dirty="0">
              <a:solidFill>
                <a:schemeClr val="bg1"/>
              </a:solidFill>
              <a:latin typeface="Tempus Sans ITC" panose="04020404030D07020202" pitchFamily="82" charset="0"/>
            </a:endParaRPr>
          </a:p>
        </p:txBody>
      </p:sp>
      <p:sp>
        <p:nvSpPr>
          <p:cNvPr id="7" name="CuadroTexto 6">
            <a:hlinkClick r:id="rId4"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23321015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531296">
            <a:off x="37445" y="367698"/>
            <a:ext cx="1692195" cy="812066"/>
          </a:xfrm>
          <a:prstGeom prst="rect">
            <a:avLst/>
          </a:prstGeom>
        </p:spPr>
      </p:pic>
      <p:sp>
        <p:nvSpPr>
          <p:cNvPr id="5" name="CuadroTexto 4"/>
          <p:cNvSpPr txBox="1"/>
          <p:nvPr/>
        </p:nvSpPr>
        <p:spPr>
          <a:xfrm>
            <a:off x="1536345" y="584536"/>
            <a:ext cx="10355754" cy="2677656"/>
          </a:xfrm>
          <a:prstGeom prst="rect">
            <a:avLst/>
          </a:prstGeom>
          <a:noFill/>
        </p:spPr>
        <p:txBody>
          <a:bodyPr wrap="square" rtlCol="0">
            <a:spAutoFit/>
          </a:bodyPr>
          <a:lstStyle/>
          <a:p>
            <a:pPr>
              <a:lnSpc>
                <a:spcPct val="150000"/>
              </a:lnSpc>
            </a:pPr>
            <a:r>
              <a:rPr lang="es-AR" sz="2800" b="1" dirty="0" smtClean="0">
                <a:solidFill>
                  <a:schemeClr val="bg1"/>
                </a:solidFill>
                <a:latin typeface="Tempus Sans ITC" panose="04020404030D07020202" pitchFamily="82" charset="0"/>
              </a:rPr>
              <a:t>La siguiente es una propuesta de actividades ante la posibilidad </a:t>
            </a:r>
          </a:p>
          <a:p>
            <a:pPr>
              <a:lnSpc>
                <a:spcPct val="150000"/>
              </a:lnSpc>
            </a:pPr>
            <a:r>
              <a:rPr lang="es-AR" sz="2800" b="1" dirty="0" smtClean="0">
                <a:solidFill>
                  <a:schemeClr val="bg1"/>
                </a:solidFill>
                <a:latin typeface="Tempus Sans ITC" panose="04020404030D07020202" pitchFamily="82" charset="0"/>
              </a:rPr>
              <a:t>de un </a:t>
            </a:r>
            <a:r>
              <a:rPr lang="es-AR" sz="2800" b="1" dirty="0" err="1" smtClean="0">
                <a:solidFill>
                  <a:schemeClr val="bg1"/>
                </a:solidFill>
                <a:latin typeface="Tempus Sans ITC" panose="04020404030D07020202" pitchFamily="82" charset="0"/>
              </a:rPr>
              <a:t>Elevator</a:t>
            </a:r>
            <a:r>
              <a:rPr lang="es-AR" sz="2800" b="1" dirty="0" smtClean="0">
                <a:solidFill>
                  <a:schemeClr val="bg1"/>
                </a:solidFill>
                <a:latin typeface="Tempus Sans ITC" panose="04020404030D07020202" pitchFamily="82" charset="0"/>
              </a:rPr>
              <a:t> Pitch (o de menos tiempo) con Diego Wagner,</a:t>
            </a:r>
          </a:p>
          <a:p>
            <a:pPr>
              <a:lnSpc>
                <a:spcPct val="150000"/>
              </a:lnSpc>
            </a:pPr>
            <a:r>
              <a:rPr lang="es-AR" sz="2800" b="1" dirty="0" smtClean="0">
                <a:solidFill>
                  <a:schemeClr val="bg1"/>
                </a:solidFill>
                <a:latin typeface="Tempus Sans ITC" panose="04020404030D07020202" pitchFamily="82" charset="0"/>
              </a:rPr>
              <a:t>Director de                 con el fin de captar su atención y solidificar la relación laboral empatizando con él.</a:t>
            </a:r>
            <a:endParaRPr lang="es-AR" sz="2800" b="1" dirty="0">
              <a:solidFill>
                <a:schemeClr val="bg1"/>
              </a:solidFill>
              <a:latin typeface="Tempus Sans ITC" panose="04020404030D07020202" pitchFamily="82" charset="0"/>
            </a:endParaRPr>
          </a:p>
        </p:txBody>
      </p:sp>
      <p:sp>
        <p:nvSpPr>
          <p:cNvPr id="25" name="CuadroTexto 24"/>
          <p:cNvSpPr txBox="1"/>
          <p:nvPr/>
        </p:nvSpPr>
        <p:spPr>
          <a:xfrm>
            <a:off x="1385436" y="3242131"/>
            <a:ext cx="9824550" cy="2677656"/>
          </a:xfrm>
          <a:prstGeom prst="rect">
            <a:avLst/>
          </a:prstGeom>
          <a:noFill/>
        </p:spPr>
        <p:txBody>
          <a:bodyPr wrap="square" rtlCol="0">
            <a:spAutoFit/>
          </a:bodyPr>
          <a:lstStyle/>
          <a:p>
            <a:pPr>
              <a:lnSpc>
                <a:spcPct val="150000"/>
              </a:lnSpc>
            </a:pPr>
            <a:r>
              <a:rPr lang="es-AR" sz="2800" b="1" dirty="0" smtClean="0">
                <a:solidFill>
                  <a:schemeClr val="bg1"/>
                </a:solidFill>
                <a:latin typeface="Tempus Sans ITC" panose="04020404030D07020202" pitchFamily="82" charset="0"/>
              </a:rPr>
              <a:t>En función de la dinámica de la situación y el tipo de discurso requerido, se </a:t>
            </a:r>
            <a:r>
              <a:rPr lang="es-AR" sz="2800" b="1" smtClean="0">
                <a:solidFill>
                  <a:schemeClr val="bg1"/>
                </a:solidFill>
                <a:latin typeface="Tempus Sans ITC" panose="04020404030D07020202" pitchFamily="82" charset="0"/>
              </a:rPr>
              <a:t>propone mostrarle </a:t>
            </a:r>
            <a:r>
              <a:rPr lang="es-AR" sz="2800" b="1" dirty="0" smtClean="0">
                <a:solidFill>
                  <a:schemeClr val="bg1"/>
                </a:solidFill>
                <a:latin typeface="Tempus Sans ITC" panose="04020404030D07020202" pitchFamily="82" charset="0"/>
              </a:rPr>
              <a:t>las siguientes actividades:</a:t>
            </a:r>
          </a:p>
          <a:p>
            <a:pPr marL="139700" lvl="0">
              <a:buClr>
                <a:srgbClr val="19124A"/>
              </a:buClr>
              <a:buSzPts val="1400"/>
            </a:pPr>
            <a:endParaRPr lang="es-AR" sz="2800" b="1" dirty="0" smtClean="0">
              <a:solidFill>
                <a:schemeClr val="bg1"/>
              </a:solidFill>
              <a:latin typeface="Tempus Sans ITC" panose="04020404030D07020202" pitchFamily="82" charset="0"/>
            </a:endParaRPr>
          </a:p>
          <a:p>
            <a:pPr marL="139700" lvl="0">
              <a:buClr>
                <a:srgbClr val="19124A"/>
              </a:buClr>
              <a:buSzPts val="1400"/>
            </a:pPr>
            <a:r>
              <a:rPr lang="es-AR" sz="2800" b="1" dirty="0" smtClean="0">
                <a:solidFill>
                  <a:schemeClr val="bg1"/>
                </a:solidFill>
                <a:latin typeface="Tempus Sans ITC" panose="04020404030D07020202" pitchFamily="82" charset="0"/>
              </a:rPr>
              <a:t>	- Posteos diseñados y/o redactados para las distintas redes.</a:t>
            </a:r>
          </a:p>
          <a:p>
            <a:pPr marL="139700" lvl="0">
              <a:buClr>
                <a:srgbClr val="19124A"/>
              </a:buClr>
              <a:buSzPts val="1400"/>
            </a:pPr>
            <a:r>
              <a:rPr lang="es-AR" sz="2800" b="1" dirty="0">
                <a:solidFill>
                  <a:schemeClr val="bg1"/>
                </a:solidFill>
                <a:latin typeface="Tempus Sans ITC" panose="04020404030D07020202" pitchFamily="82" charset="0"/>
              </a:rPr>
              <a:t>	</a:t>
            </a:r>
            <a:r>
              <a:rPr lang="es-AR" sz="2800" b="1" dirty="0" smtClean="0">
                <a:solidFill>
                  <a:schemeClr val="bg1"/>
                </a:solidFill>
                <a:latin typeface="Tempus Sans ITC" panose="04020404030D07020202" pitchFamily="82" charset="0"/>
              </a:rPr>
              <a:t>- </a:t>
            </a:r>
            <a:r>
              <a:rPr lang="es-AR" sz="2800" b="1" dirty="0" err="1" smtClean="0">
                <a:solidFill>
                  <a:schemeClr val="bg1"/>
                </a:solidFill>
                <a:latin typeface="Tempus Sans ITC" panose="04020404030D07020202" pitchFamily="82" charset="0"/>
              </a:rPr>
              <a:t>KPI´s</a:t>
            </a:r>
            <a:r>
              <a:rPr lang="es-AR" sz="2800" b="1" dirty="0" smtClean="0">
                <a:solidFill>
                  <a:schemeClr val="bg1"/>
                </a:solidFill>
                <a:latin typeface="Tempus Sans ITC" panose="04020404030D07020202" pitchFamily="82" charset="0"/>
              </a:rPr>
              <a:t> para estrategia de contenidos.</a:t>
            </a:r>
          </a:p>
        </p:txBody>
      </p:sp>
      <p:sp>
        <p:nvSpPr>
          <p:cNvPr id="8" name="CuadroTexto 7"/>
          <p:cNvSpPr txBox="1"/>
          <p:nvPr/>
        </p:nvSpPr>
        <p:spPr>
          <a:xfrm rot="16200000">
            <a:off x="-2058114" y="3193057"/>
            <a:ext cx="5618747" cy="1107996"/>
          </a:xfrm>
          <a:prstGeom prst="rect">
            <a:avLst/>
          </a:prstGeom>
          <a:noFill/>
        </p:spPr>
        <p:txBody>
          <a:bodyPr wrap="square" rtlCol="0">
            <a:spAutoFit/>
          </a:bodyPr>
          <a:lstStyle/>
          <a:p>
            <a:pPr algn="ctr"/>
            <a:r>
              <a:rPr lang="es-AR" sz="6600" b="1" dirty="0" smtClean="0">
                <a:latin typeface="Tempus Sans ITC" panose="04020404030D07020202" pitchFamily="82" charset="0"/>
              </a:rPr>
              <a:t>CONTENIDO</a:t>
            </a:r>
            <a:endParaRPr lang="es-AR" sz="6600" b="1" dirty="0">
              <a:latin typeface="Tempus Sans ITC" panose="04020404030D07020202" pitchFamily="82" charset="0"/>
            </a:endParaRPr>
          </a:p>
        </p:txBody>
      </p:sp>
      <p:pic>
        <p:nvPicPr>
          <p:cNvPr id="6" name="Imagen 5"/>
          <p:cNvPicPr>
            <a:picLocks noChangeAspect="1"/>
          </p:cNvPicPr>
          <p:nvPr/>
        </p:nvPicPr>
        <p:blipFill rotWithShape="1">
          <a:blip r:embed="rId4" cstate="print">
            <a:extLst>
              <a:ext uri="{28A0092B-C50C-407E-A947-70E740481C1C}">
                <a14:useLocalDpi xmlns:a14="http://schemas.microsoft.com/office/drawing/2010/main" val="0"/>
              </a:ext>
            </a:extLst>
          </a:blip>
          <a:srcRect t="16165" b="27705"/>
          <a:stretch/>
        </p:blipFill>
        <p:spPr>
          <a:xfrm>
            <a:off x="3418306" y="1903303"/>
            <a:ext cx="1336029" cy="628650"/>
          </a:xfrm>
          <a:prstGeom prst="rect">
            <a:avLst/>
          </a:prstGeom>
        </p:spPr>
      </p:pic>
      <p:sp>
        <p:nvSpPr>
          <p:cNvPr id="7" name="CuadroTexto 6">
            <a:hlinkClick r:id="rId5"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3200921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4" name="Rectángulo redondeado 23"/>
          <p:cNvSpPr/>
          <p:nvPr/>
        </p:nvSpPr>
        <p:spPr>
          <a:xfrm>
            <a:off x="1375697" y="633076"/>
            <a:ext cx="4957373" cy="3768443"/>
          </a:xfrm>
          <a:prstGeom prst="roundRect">
            <a:avLst/>
          </a:prstGeom>
          <a:solidFill>
            <a:srgbClr val="FF0000">
              <a:alpha val="2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Rectángulo redondeado 9"/>
          <p:cNvSpPr/>
          <p:nvPr/>
        </p:nvSpPr>
        <p:spPr>
          <a:xfrm>
            <a:off x="6499655" y="616603"/>
            <a:ext cx="5440462" cy="3784916"/>
          </a:xfrm>
          <a:prstGeom prst="roundRect">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1" name="CuadroTexto 20"/>
          <p:cNvSpPr txBox="1"/>
          <p:nvPr/>
        </p:nvSpPr>
        <p:spPr>
          <a:xfrm rot="16200000">
            <a:off x="-2058114" y="3193057"/>
            <a:ext cx="5618747" cy="1107996"/>
          </a:xfrm>
          <a:prstGeom prst="rect">
            <a:avLst/>
          </a:prstGeom>
          <a:noFill/>
        </p:spPr>
        <p:txBody>
          <a:bodyPr wrap="square" rtlCol="0">
            <a:spAutoFit/>
          </a:bodyPr>
          <a:lstStyle/>
          <a:p>
            <a:pPr algn="ctr"/>
            <a:r>
              <a:rPr lang="es-AR" sz="6600" b="1" dirty="0" smtClean="0">
                <a:latin typeface="Tempus Sans ITC" panose="04020404030D07020202" pitchFamily="82" charset="0"/>
              </a:rPr>
              <a:t>CONTENIDO</a:t>
            </a:r>
            <a:endParaRPr lang="es-AR" sz="6600" b="1" dirty="0">
              <a:latin typeface="Tempus Sans ITC" panose="04020404030D07020202" pitchFamily="82" charset="0"/>
            </a:endParaRPr>
          </a:p>
        </p:txBody>
      </p:sp>
      <p:sp>
        <p:nvSpPr>
          <p:cNvPr id="7" name="CuadroTexto 6"/>
          <p:cNvSpPr txBox="1"/>
          <p:nvPr/>
        </p:nvSpPr>
        <p:spPr>
          <a:xfrm>
            <a:off x="1518200" y="31828"/>
            <a:ext cx="9930589" cy="584775"/>
          </a:xfrm>
          <a:prstGeom prst="rect">
            <a:avLst/>
          </a:prstGeom>
          <a:noFill/>
        </p:spPr>
        <p:txBody>
          <a:bodyPr wrap="square" rtlCol="0">
            <a:spAutoFit/>
          </a:bodyPr>
          <a:lstStyle/>
          <a:p>
            <a:pPr algn="ctr"/>
            <a:r>
              <a:rPr lang="es-AR" sz="3200" b="1" u="sng" dirty="0">
                <a:solidFill>
                  <a:schemeClr val="bg1"/>
                </a:solidFill>
                <a:latin typeface="Tempus Sans ITC" panose="04020404030D07020202" pitchFamily="82" charset="0"/>
              </a:rPr>
              <a:t>Posteos diseñados y/o redactados para las distintas redes</a:t>
            </a:r>
          </a:p>
        </p:txBody>
      </p:sp>
      <p:pic>
        <p:nvPicPr>
          <p:cNvPr id="20" name="Imagen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531296">
            <a:off x="37445" y="367698"/>
            <a:ext cx="1692195" cy="812066"/>
          </a:xfrm>
          <a:prstGeom prst="rect">
            <a:avLst/>
          </a:prstGeom>
        </p:spPr>
      </p:pic>
      <p:pic>
        <p:nvPicPr>
          <p:cNvPr id="2" name="Imagen 1"/>
          <p:cNvPicPr>
            <a:picLocks noChangeAspect="1"/>
          </p:cNvPicPr>
          <p:nvPr/>
        </p:nvPicPr>
        <p:blipFill rotWithShape="1">
          <a:blip r:embed="rId4">
            <a:extLst>
              <a:ext uri="{28A0092B-C50C-407E-A947-70E740481C1C}">
                <a14:useLocalDpi xmlns:a14="http://schemas.microsoft.com/office/drawing/2010/main" val="0"/>
              </a:ext>
            </a:extLst>
          </a:blip>
          <a:srcRect r="4060"/>
          <a:stretch/>
        </p:blipFill>
        <p:spPr>
          <a:xfrm>
            <a:off x="2606295" y="739340"/>
            <a:ext cx="3289300" cy="3517246"/>
          </a:xfrm>
          <a:prstGeom prst="rect">
            <a:avLst/>
          </a:prstGeom>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7639" y="796093"/>
            <a:ext cx="3981992" cy="3460493"/>
          </a:xfrm>
          <a:prstGeom prst="rect">
            <a:avLst/>
          </a:prstGeom>
        </p:spPr>
      </p:pic>
      <p:sp>
        <p:nvSpPr>
          <p:cNvPr id="23" name="CuadroTexto 22"/>
          <p:cNvSpPr txBox="1"/>
          <p:nvPr/>
        </p:nvSpPr>
        <p:spPr>
          <a:xfrm>
            <a:off x="1429300" y="4517891"/>
            <a:ext cx="10762700" cy="969496"/>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En los 3 minutos que dure la exposición trataría de enfocar su atención en las dos líneas de información que manejamos en sus RRSS, en Facebook con territorios tradicionales que la empresa ya venía trabajando y abriendo camino en  el ámbito de las actividades disruptivos en Instagram. </a:t>
            </a:r>
            <a:endParaRPr lang="es-AR" sz="1900" b="1" dirty="0">
              <a:solidFill>
                <a:schemeClr val="bg1"/>
              </a:solidFill>
              <a:latin typeface="Tempus Sans ITC" panose="04020404030D07020202" pitchFamily="82" charset="0"/>
            </a:endParaRPr>
          </a:p>
        </p:txBody>
      </p:sp>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97061" y="1158757"/>
            <a:ext cx="883993" cy="883993"/>
          </a:xfrm>
          <a:prstGeom prst="rect">
            <a:avLst/>
          </a:prstGeom>
        </p:spPr>
      </p:pic>
      <p:pic>
        <p:nvPicPr>
          <p:cNvPr id="13" name="Imagen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89617" y="1153049"/>
            <a:ext cx="1071563" cy="1071563"/>
          </a:xfrm>
          <a:prstGeom prst="rect">
            <a:avLst/>
          </a:prstGeom>
        </p:spPr>
      </p:pic>
      <p:sp>
        <p:nvSpPr>
          <p:cNvPr id="12" name="CuadroTexto 11">
            <a:hlinkClick r:id="rId8"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15256627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13" name="Grupo 12"/>
          <p:cNvGrpSpPr/>
          <p:nvPr/>
        </p:nvGrpSpPr>
        <p:grpSpPr>
          <a:xfrm rot="5400000">
            <a:off x="3958381" y="-225793"/>
            <a:ext cx="2176977" cy="6310372"/>
            <a:chOff x="2799750" y="269810"/>
            <a:chExt cx="2176977" cy="6310372"/>
          </a:xfrm>
        </p:grpSpPr>
        <p:pic>
          <p:nvPicPr>
            <p:cNvPr id="5" name="Imagen 4">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7531730">
              <a:off x="2799750" y="269810"/>
              <a:ext cx="2176977" cy="2176977"/>
            </a:xfrm>
            <a:prstGeom prst="rect">
              <a:avLst/>
            </a:prstGeom>
          </p:spPr>
        </p:pic>
        <p:sp>
          <p:nvSpPr>
            <p:cNvPr id="6" name="CuadroTexto 5"/>
            <p:cNvSpPr txBox="1"/>
            <p:nvPr/>
          </p:nvSpPr>
          <p:spPr>
            <a:xfrm rot="16200000">
              <a:off x="1031927" y="3216811"/>
              <a:ext cx="5618747" cy="1107996"/>
            </a:xfrm>
            <a:prstGeom prst="rect">
              <a:avLst/>
            </a:prstGeom>
            <a:noFill/>
          </p:spPr>
          <p:txBody>
            <a:bodyPr wrap="square" rtlCol="0">
              <a:spAutoFit/>
            </a:bodyPr>
            <a:lstStyle/>
            <a:p>
              <a:pPr algn="ctr"/>
              <a:r>
                <a:rPr lang="es-AR" sz="6600" b="1" dirty="0" smtClean="0">
                  <a:solidFill>
                    <a:schemeClr val="bg1"/>
                  </a:solidFill>
                  <a:latin typeface="Tempus Sans ITC" panose="04020404030D07020202" pitchFamily="82" charset="0"/>
                  <a:hlinkClick r:id="rId2" action="ppaction://hlinksldjump"/>
                </a:rPr>
                <a:t>TECNOLOGIA</a:t>
              </a:r>
              <a:endParaRPr lang="es-AR" sz="6600" b="1" dirty="0">
                <a:solidFill>
                  <a:schemeClr val="bg1"/>
                </a:solidFill>
                <a:latin typeface="Tempus Sans ITC" panose="04020404030D07020202" pitchFamily="82" charset="0"/>
              </a:endParaRPr>
            </a:p>
          </p:txBody>
        </p:sp>
      </p:grpSp>
      <p:grpSp>
        <p:nvGrpSpPr>
          <p:cNvPr id="12" name="Grupo 11"/>
          <p:cNvGrpSpPr/>
          <p:nvPr/>
        </p:nvGrpSpPr>
        <p:grpSpPr>
          <a:xfrm rot="5400000">
            <a:off x="4016383" y="1500071"/>
            <a:ext cx="1692195" cy="6188730"/>
            <a:chOff x="5505258" y="669270"/>
            <a:chExt cx="1692195" cy="6188730"/>
          </a:xfrm>
        </p:grpSpPr>
        <p:pic>
          <p:nvPicPr>
            <p:cNvPr id="7" name="Imagen 6">
              <a:hlinkClick r:id="rId4" action="ppaction://hlinksldjump"/>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531296">
              <a:off x="5505258" y="669270"/>
              <a:ext cx="1692195" cy="812066"/>
            </a:xfrm>
            <a:prstGeom prst="rect">
              <a:avLst/>
            </a:prstGeom>
          </p:spPr>
        </p:pic>
        <p:sp>
          <p:nvSpPr>
            <p:cNvPr id="8" name="CuadroTexto 7">
              <a:hlinkClick r:id="rId4" action="ppaction://hlinksldjump"/>
            </p:cNvPr>
            <p:cNvSpPr txBox="1"/>
            <p:nvPr/>
          </p:nvSpPr>
          <p:spPr>
            <a:xfrm rot="16200000">
              <a:off x="3409699" y="3494629"/>
              <a:ext cx="5618747" cy="1107996"/>
            </a:xfrm>
            <a:prstGeom prst="rect">
              <a:avLst/>
            </a:prstGeom>
            <a:noFill/>
          </p:spPr>
          <p:txBody>
            <a:bodyPr wrap="square" rtlCol="0">
              <a:spAutoFit/>
            </a:bodyPr>
            <a:lstStyle/>
            <a:p>
              <a:pPr algn="ctr"/>
              <a:r>
                <a:rPr lang="es-AR" sz="6600" b="1" dirty="0" smtClean="0">
                  <a:latin typeface="Tempus Sans ITC" panose="04020404030D07020202" pitchFamily="82" charset="0"/>
                </a:rPr>
                <a:t>CONTENIDO</a:t>
              </a:r>
              <a:endParaRPr lang="es-AR" sz="6600" b="1" dirty="0">
                <a:latin typeface="Tempus Sans ITC" panose="04020404030D07020202" pitchFamily="82" charset="0"/>
              </a:endParaRPr>
            </a:p>
          </p:txBody>
        </p:sp>
      </p:grpSp>
      <p:grpSp>
        <p:nvGrpSpPr>
          <p:cNvPr id="11" name="Grupo 10"/>
          <p:cNvGrpSpPr/>
          <p:nvPr/>
        </p:nvGrpSpPr>
        <p:grpSpPr>
          <a:xfrm rot="5400000">
            <a:off x="3643051" y="3632372"/>
            <a:ext cx="1107996" cy="4679922"/>
            <a:chOff x="7930745" y="1479048"/>
            <a:chExt cx="1107996" cy="4679922"/>
          </a:xfrm>
        </p:grpSpPr>
        <p:sp>
          <p:nvSpPr>
            <p:cNvPr id="9" name="CuadroTexto 8"/>
            <p:cNvSpPr txBox="1"/>
            <p:nvPr/>
          </p:nvSpPr>
          <p:spPr>
            <a:xfrm rot="16200000">
              <a:off x="7504611" y="4624841"/>
              <a:ext cx="1960263" cy="1107996"/>
            </a:xfrm>
            <a:prstGeom prst="rect">
              <a:avLst/>
            </a:prstGeom>
            <a:noFill/>
          </p:spPr>
          <p:txBody>
            <a:bodyPr wrap="square" rtlCol="0">
              <a:spAutoFit/>
            </a:bodyPr>
            <a:lstStyle/>
            <a:p>
              <a:pPr algn="ctr"/>
              <a:r>
                <a:rPr lang="es-AR" sz="6600" b="1" dirty="0" smtClean="0">
                  <a:solidFill>
                    <a:srgbClr val="F69D41"/>
                  </a:solidFill>
                  <a:latin typeface="Tempus Sans ITC" panose="04020404030D07020202" pitchFamily="82" charset="0"/>
                  <a:hlinkClick r:id="rId6" action="ppaction://hlinksldjump"/>
                </a:rPr>
                <a:t>SEO</a:t>
              </a:r>
              <a:endParaRPr lang="es-AR" sz="6600" b="1" dirty="0">
                <a:solidFill>
                  <a:srgbClr val="F69D41"/>
                </a:solidFill>
                <a:latin typeface="Tempus Sans ITC" panose="04020404030D07020202" pitchFamily="82" charset="0"/>
              </a:endParaRPr>
            </a:p>
          </p:txBody>
        </p:sp>
        <p:pic>
          <p:nvPicPr>
            <p:cNvPr id="10" name="Imagen 9">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400000">
              <a:off x="6931477" y="2479048"/>
              <a:ext cx="2876190" cy="876190"/>
            </a:xfrm>
            <a:prstGeom prst="rect">
              <a:avLst/>
            </a:prstGeom>
          </p:spPr>
        </p:pic>
      </p:grpSp>
      <p:sp>
        <p:nvSpPr>
          <p:cNvPr id="15" name="CuadroTexto 14"/>
          <p:cNvSpPr txBox="1"/>
          <p:nvPr/>
        </p:nvSpPr>
        <p:spPr>
          <a:xfrm rot="16200000">
            <a:off x="-1064617" y="2766888"/>
            <a:ext cx="4039877" cy="1323439"/>
          </a:xfrm>
          <a:prstGeom prst="rect">
            <a:avLst/>
          </a:prstGeom>
          <a:solidFill>
            <a:schemeClr val="bg1"/>
          </a:solidFill>
        </p:spPr>
        <p:txBody>
          <a:bodyPr wrap="square" rtlCol="0">
            <a:spAutoFit/>
          </a:bodyPr>
          <a:lstStyle/>
          <a:p>
            <a:pPr algn="ctr"/>
            <a:r>
              <a:rPr lang="es-AR" sz="8000" b="1" dirty="0" smtClean="0">
                <a:solidFill>
                  <a:srgbClr val="5B9BD5"/>
                </a:solidFill>
                <a:latin typeface="Tempus Sans ITC" panose="04020404030D07020202" pitchFamily="82" charset="0"/>
              </a:rPr>
              <a:t>INDICE</a:t>
            </a:r>
            <a:endParaRPr lang="es-AR" sz="8000" b="1" dirty="0">
              <a:solidFill>
                <a:srgbClr val="5B9BD5"/>
              </a:solidFill>
              <a:latin typeface="Tempus Sans ITC" panose="04020404030D07020202" pitchFamily="82" charset="0"/>
            </a:endParaRPr>
          </a:p>
        </p:txBody>
      </p:sp>
      <p:sp>
        <p:nvSpPr>
          <p:cNvPr id="16" name="CuadroTexto 15"/>
          <p:cNvSpPr txBox="1"/>
          <p:nvPr/>
        </p:nvSpPr>
        <p:spPr>
          <a:xfrm>
            <a:off x="9177430" y="30318"/>
            <a:ext cx="1753850" cy="523220"/>
          </a:xfrm>
          <a:prstGeom prst="rect">
            <a:avLst/>
          </a:prstGeom>
          <a:noFill/>
        </p:spPr>
        <p:txBody>
          <a:bodyPr wrap="square" rtlCol="0">
            <a:spAutoFit/>
          </a:bodyPr>
          <a:lstStyle/>
          <a:p>
            <a:pPr algn="ctr"/>
            <a:r>
              <a:rPr lang="es-AR" sz="2800" b="1" dirty="0" smtClean="0">
                <a:solidFill>
                  <a:schemeClr val="bg1"/>
                </a:solidFill>
                <a:latin typeface="Tempus Sans ITC" panose="04020404030D07020202" pitchFamily="82" charset="0"/>
              </a:rPr>
              <a:t>Layer</a:t>
            </a:r>
            <a:endParaRPr lang="es-AR" sz="2800" b="1" dirty="0">
              <a:solidFill>
                <a:schemeClr val="bg1"/>
              </a:solidFill>
              <a:latin typeface="Tempus Sans ITC" panose="04020404030D07020202" pitchFamily="82" charset="0"/>
            </a:endParaRPr>
          </a:p>
        </p:txBody>
      </p:sp>
      <p:pic>
        <p:nvPicPr>
          <p:cNvPr id="3" name="Imagen 2">
            <a:hlinkClick r:id="rId8" action="ppaction://hlinksldjump"/>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062896">
            <a:off x="6434568" y="763130"/>
            <a:ext cx="1515899" cy="1515899"/>
          </a:xfrm>
          <a:prstGeom prst="rect">
            <a:avLst/>
          </a:prstGeom>
        </p:spPr>
      </p:pic>
      <p:sp>
        <p:nvSpPr>
          <p:cNvPr id="4" name="CuadroTexto 3"/>
          <p:cNvSpPr txBox="1"/>
          <p:nvPr/>
        </p:nvSpPr>
        <p:spPr>
          <a:xfrm>
            <a:off x="1451645" y="532317"/>
            <a:ext cx="6190213" cy="1200329"/>
          </a:xfrm>
          <a:prstGeom prst="rect">
            <a:avLst/>
          </a:prstGeom>
          <a:noFill/>
        </p:spPr>
        <p:txBody>
          <a:bodyPr wrap="square" rtlCol="0">
            <a:spAutoFit/>
          </a:bodyPr>
          <a:lstStyle/>
          <a:p>
            <a:pPr algn="ctr"/>
            <a:r>
              <a:rPr lang="es-AR" sz="7200" b="1" dirty="0" smtClean="0">
                <a:solidFill>
                  <a:schemeClr val="bg1"/>
                </a:solidFill>
                <a:latin typeface="Tempus Sans ITC" panose="04020404030D07020202" pitchFamily="82" charset="0"/>
                <a:hlinkClick r:id="rId8" action="ppaction://hlinksldjump"/>
              </a:rPr>
              <a:t>ESTRATEGIA</a:t>
            </a:r>
            <a:endParaRPr lang="es-AR" sz="7200" b="1" dirty="0">
              <a:solidFill>
                <a:schemeClr val="bg1"/>
              </a:solidFill>
              <a:latin typeface="Tempus Sans ITC" panose="04020404030D07020202" pitchFamily="82" charset="0"/>
            </a:endParaRPr>
          </a:p>
        </p:txBody>
      </p:sp>
      <p:sp>
        <p:nvSpPr>
          <p:cNvPr id="17" name="CuadroTexto 16">
            <a:hlinkClick r:id="rId8" action="ppaction://hlinksldjump"/>
          </p:cNvPr>
          <p:cNvSpPr txBox="1"/>
          <p:nvPr/>
        </p:nvSpPr>
        <p:spPr>
          <a:xfrm>
            <a:off x="9177429" y="885449"/>
            <a:ext cx="1844797" cy="707886"/>
          </a:xfrm>
          <a:prstGeom prst="rect">
            <a:avLst/>
          </a:prstGeom>
          <a:noFill/>
        </p:spPr>
        <p:txBody>
          <a:bodyPr wrap="square" rtlCol="0">
            <a:spAutoFit/>
          </a:bodyPr>
          <a:lstStyle/>
          <a:p>
            <a:pPr algn="ctr"/>
            <a:r>
              <a:rPr lang="es-AR" sz="4000" b="1" dirty="0" smtClean="0">
                <a:solidFill>
                  <a:schemeClr val="bg1"/>
                </a:solidFill>
                <a:latin typeface="Tempus Sans ITC" panose="04020404030D07020202" pitchFamily="82" charset="0"/>
              </a:rPr>
              <a:t>3 - 11</a:t>
            </a:r>
            <a:endParaRPr lang="es-AR" sz="4000" b="1" dirty="0">
              <a:solidFill>
                <a:schemeClr val="bg1"/>
              </a:solidFill>
              <a:latin typeface="Tempus Sans ITC" panose="04020404030D07020202" pitchFamily="82" charset="0"/>
            </a:endParaRPr>
          </a:p>
        </p:txBody>
      </p:sp>
      <p:sp>
        <p:nvSpPr>
          <p:cNvPr id="18" name="CuadroTexto 17">
            <a:hlinkClick r:id="rId2" action="ppaction://hlinksldjump"/>
          </p:cNvPr>
          <p:cNvSpPr txBox="1"/>
          <p:nvPr/>
        </p:nvSpPr>
        <p:spPr>
          <a:xfrm>
            <a:off x="9177429" y="2744415"/>
            <a:ext cx="1844797" cy="707886"/>
          </a:xfrm>
          <a:prstGeom prst="rect">
            <a:avLst/>
          </a:prstGeom>
          <a:noFill/>
        </p:spPr>
        <p:txBody>
          <a:bodyPr wrap="square" rtlCol="0">
            <a:spAutoFit/>
          </a:bodyPr>
          <a:lstStyle/>
          <a:p>
            <a:pPr algn="ctr"/>
            <a:r>
              <a:rPr lang="es-AR" sz="4000" b="1" dirty="0" smtClean="0">
                <a:solidFill>
                  <a:schemeClr val="bg1"/>
                </a:solidFill>
                <a:latin typeface="Tempus Sans ITC" panose="04020404030D07020202" pitchFamily="82" charset="0"/>
              </a:rPr>
              <a:t>12 - 17</a:t>
            </a:r>
            <a:endParaRPr lang="es-AR" sz="4000" b="1" dirty="0">
              <a:solidFill>
                <a:schemeClr val="bg1"/>
              </a:solidFill>
              <a:latin typeface="Tempus Sans ITC" panose="04020404030D07020202" pitchFamily="82" charset="0"/>
            </a:endParaRPr>
          </a:p>
        </p:txBody>
      </p:sp>
      <p:sp>
        <p:nvSpPr>
          <p:cNvPr id="19" name="CuadroTexto 18">
            <a:hlinkClick r:id="rId4" action="ppaction://hlinksldjump"/>
          </p:cNvPr>
          <p:cNvSpPr txBox="1"/>
          <p:nvPr/>
        </p:nvSpPr>
        <p:spPr>
          <a:xfrm>
            <a:off x="9177429" y="4237614"/>
            <a:ext cx="1844797" cy="707886"/>
          </a:xfrm>
          <a:prstGeom prst="rect">
            <a:avLst/>
          </a:prstGeom>
          <a:noFill/>
        </p:spPr>
        <p:txBody>
          <a:bodyPr wrap="square" rtlCol="0">
            <a:spAutoFit/>
          </a:bodyPr>
          <a:lstStyle/>
          <a:p>
            <a:pPr algn="ctr"/>
            <a:r>
              <a:rPr lang="es-AR" sz="4000" b="1" dirty="0" smtClean="0">
                <a:solidFill>
                  <a:schemeClr val="bg1"/>
                </a:solidFill>
                <a:latin typeface="Tempus Sans ITC" panose="04020404030D07020202" pitchFamily="82" charset="0"/>
              </a:rPr>
              <a:t>18 - 21</a:t>
            </a:r>
            <a:endParaRPr lang="es-AR" sz="4000" b="1" dirty="0">
              <a:solidFill>
                <a:schemeClr val="bg1"/>
              </a:solidFill>
              <a:latin typeface="Tempus Sans ITC" panose="04020404030D07020202" pitchFamily="82" charset="0"/>
            </a:endParaRPr>
          </a:p>
        </p:txBody>
      </p:sp>
      <p:sp>
        <p:nvSpPr>
          <p:cNvPr id="20" name="CuadroTexto 19">
            <a:hlinkClick r:id="rId6" action="ppaction://hlinksldjump"/>
          </p:cNvPr>
          <p:cNvSpPr txBox="1"/>
          <p:nvPr/>
        </p:nvSpPr>
        <p:spPr>
          <a:xfrm>
            <a:off x="9177429" y="5730813"/>
            <a:ext cx="1844797" cy="707886"/>
          </a:xfrm>
          <a:prstGeom prst="rect">
            <a:avLst/>
          </a:prstGeom>
          <a:noFill/>
        </p:spPr>
        <p:txBody>
          <a:bodyPr wrap="square" rtlCol="0">
            <a:spAutoFit/>
          </a:bodyPr>
          <a:lstStyle/>
          <a:p>
            <a:pPr algn="ctr"/>
            <a:r>
              <a:rPr lang="es-AR" sz="4000" b="1" dirty="0" smtClean="0">
                <a:solidFill>
                  <a:schemeClr val="bg1"/>
                </a:solidFill>
                <a:latin typeface="Tempus Sans ITC" panose="04020404030D07020202" pitchFamily="82" charset="0"/>
              </a:rPr>
              <a:t>22 - 25</a:t>
            </a:r>
            <a:endParaRPr lang="es-AR" sz="4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696104562"/>
      </p:ext>
    </p:extLst>
  </p:cSld>
  <p:clrMapOvr>
    <a:masterClrMapping/>
  </p:clrMapOvr>
  <mc:AlternateContent xmlns:mc="http://schemas.openxmlformats.org/markup-compatibility/2006" xmlns:p14="http://schemas.microsoft.com/office/powerpoint/2010/main">
    <mc:Choice Requires="p14">
      <p:transition spd="slow" p14:dur="2000" advTm="5119"/>
    </mc:Choice>
    <mc:Fallback xmlns="">
      <p:transition spd="slow" advTm="511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5" name="CuadroTexto 24"/>
          <p:cNvSpPr txBox="1"/>
          <p:nvPr/>
        </p:nvSpPr>
        <p:spPr>
          <a:xfrm>
            <a:off x="1778141" y="123562"/>
            <a:ext cx="9139241" cy="584775"/>
          </a:xfrm>
          <a:prstGeom prst="rect">
            <a:avLst/>
          </a:prstGeom>
          <a:noFill/>
        </p:spPr>
        <p:txBody>
          <a:bodyPr wrap="square" rtlCol="0">
            <a:spAutoFit/>
          </a:bodyPr>
          <a:lstStyle/>
          <a:p>
            <a:pPr marL="139700" lvl="0" algn="ctr">
              <a:buClr>
                <a:srgbClr val="19124A"/>
              </a:buClr>
              <a:buSzPts val="1400"/>
            </a:pPr>
            <a:r>
              <a:rPr lang="es-AR" sz="3200" b="1" u="sng" dirty="0" err="1">
                <a:solidFill>
                  <a:schemeClr val="bg1"/>
                </a:solidFill>
                <a:latin typeface="Tempus Sans ITC" panose="04020404030D07020202" pitchFamily="82" charset="0"/>
              </a:rPr>
              <a:t>KPI´s</a:t>
            </a:r>
            <a:r>
              <a:rPr lang="es-AR" sz="3200" b="1" u="sng" dirty="0">
                <a:solidFill>
                  <a:schemeClr val="bg1"/>
                </a:solidFill>
                <a:latin typeface="Tempus Sans ITC" panose="04020404030D07020202" pitchFamily="82" charset="0"/>
              </a:rPr>
              <a:t> para estrategia de contenidos</a:t>
            </a:r>
            <a:endParaRPr lang="es-AR" sz="3200" b="1" u="sng" dirty="0" smtClean="0">
              <a:solidFill>
                <a:schemeClr val="bg1"/>
              </a:solidFill>
              <a:latin typeface="Tempus Sans ITC" panose="04020404030D07020202" pitchFamily="82" charset="0"/>
            </a:endParaRPr>
          </a:p>
        </p:txBody>
      </p:sp>
      <p:sp>
        <p:nvSpPr>
          <p:cNvPr id="7" name="CuadroTexto 6"/>
          <p:cNvSpPr txBox="1"/>
          <p:nvPr/>
        </p:nvSpPr>
        <p:spPr>
          <a:xfrm>
            <a:off x="1536345" y="916554"/>
            <a:ext cx="10655656" cy="969496"/>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Luego de mostrar los posteos, haría hincapié en como se mejoro el Engagement aumentando el alcance de los posteos frente a las publicaciones tradicionales mediante la mejora de calidad de los contenidos y buscando despertar las interacciones de calidad con los usuarios.</a:t>
            </a:r>
          </a:p>
        </p:txBody>
      </p:sp>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531296">
            <a:off x="37445" y="367698"/>
            <a:ext cx="1692195" cy="812066"/>
          </a:xfrm>
          <a:prstGeom prst="rect">
            <a:avLst/>
          </a:prstGeom>
        </p:spPr>
      </p:pic>
      <p:sp>
        <p:nvSpPr>
          <p:cNvPr id="12" name="CuadroTexto 11"/>
          <p:cNvSpPr txBox="1"/>
          <p:nvPr/>
        </p:nvSpPr>
        <p:spPr>
          <a:xfrm rot="16200000">
            <a:off x="-2058114" y="3193057"/>
            <a:ext cx="5618747" cy="1107996"/>
          </a:xfrm>
          <a:prstGeom prst="rect">
            <a:avLst/>
          </a:prstGeom>
          <a:noFill/>
        </p:spPr>
        <p:txBody>
          <a:bodyPr wrap="square" rtlCol="0">
            <a:spAutoFit/>
          </a:bodyPr>
          <a:lstStyle/>
          <a:p>
            <a:pPr algn="ctr"/>
            <a:r>
              <a:rPr lang="es-AR" sz="6600" b="1" dirty="0" smtClean="0">
                <a:latin typeface="Tempus Sans ITC" panose="04020404030D07020202" pitchFamily="82" charset="0"/>
              </a:rPr>
              <a:t>CONTENIDO</a:t>
            </a:r>
            <a:endParaRPr lang="es-AR" sz="6600" b="1" dirty="0">
              <a:latin typeface="Tempus Sans ITC" panose="04020404030D07020202" pitchFamily="82" charset="0"/>
            </a:endParaRPr>
          </a:p>
        </p:txBody>
      </p:sp>
      <p:pic>
        <p:nvPicPr>
          <p:cNvPr id="4" name="Imagen 3"/>
          <p:cNvPicPr>
            <a:picLocks noChangeAspect="1"/>
          </p:cNvPicPr>
          <p:nvPr/>
        </p:nvPicPr>
        <p:blipFill rotWithShape="1">
          <a:blip r:embed="rId5"/>
          <a:srcRect t="8730" r="42244"/>
          <a:stretch/>
        </p:blipFill>
        <p:spPr>
          <a:xfrm>
            <a:off x="1536345" y="2094266"/>
            <a:ext cx="6031469" cy="3132641"/>
          </a:xfrm>
          <a:prstGeom prst="rect">
            <a:avLst/>
          </a:prstGeom>
        </p:spPr>
      </p:pic>
      <p:pic>
        <p:nvPicPr>
          <p:cNvPr id="5" name="Imagen 4"/>
          <p:cNvPicPr>
            <a:picLocks noChangeAspect="1"/>
          </p:cNvPicPr>
          <p:nvPr/>
        </p:nvPicPr>
        <p:blipFill rotWithShape="1">
          <a:blip r:embed="rId6"/>
          <a:srcRect l="16020" t="13174" r="51114" b="2381"/>
          <a:stretch/>
        </p:blipFill>
        <p:spPr>
          <a:xfrm>
            <a:off x="7201803" y="2529230"/>
            <a:ext cx="4176677" cy="3526972"/>
          </a:xfrm>
          <a:prstGeom prst="rect">
            <a:avLst/>
          </a:prstGeom>
        </p:spPr>
      </p:pic>
      <p:sp>
        <p:nvSpPr>
          <p:cNvPr id="8" name="CuadroTexto 7">
            <a:hlinkClick r:id="rId7"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17678963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5" name="CuadroTexto 4"/>
          <p:cNvSpPr txBox="1"/>
          <p:nvPr/>
        </p:nvSpPr>
        <p:spPr>
          <a:xfrm>
            <a:off x="1374006" y="397901"/>
            <a:ext cx="10817994" cy="2308324"/>
          </a:xfrm>
          <a:prstGeom prst="rect">
            <a:avLst/>
          </a:prstGeom>
          <a:noFill/>
        </p:spPr>
        <p:txBody>
          <a:bodyPr wrap="square" rtlCol="0">
            <a:spAutoFit/>
          </a:bodyPr>
          <a:lstStyle/>
          <a:p>
            <a:r>
              <a:rPr lang="es-MX" b="1" dirty="0" smtClean="0">
                <a:latin typeface="Tempus Sans ITC" panose="04020404030D07020202" pitchFamily="82" charset="0"/>
                <a:ea typeface="Open Sans"/>
                <a:cs typeface="Open Sans"/>
                <a:sym typeface="Open Sans"/>
              </a:rPr>
              <a:t>¿por qué son importantes para implementar analítica web?</a:t>
            </a:r>
          </a:p>
          <a:p>
            <a:r>
              <a:rPr lang="es-MX" b="1" dirty="0" smtClean="0">
                <a:solidFill>
                  <a:schemeClr val="bg1"/>
                </a:solidFill>
                <a:latin typeface="Tempus Sans ITC" panose="04020404030D07020202" pitchFamily="82" charset="0"/>
                <a:ea typeface="Open Sans"/>
                <a:cs typeface="Open Sans"/>
                <a:sym typeface="Open Sans"/>
              </a:rPr>
              <a:t>Mas allá del contexto, el hecho de encontrar la dinámica de diseño respetando la personalidad de marca e imponiendo un tono para cada momento y medio de comunicación, nos permite  encontrar la mejor manera de Alcanzar a nuestro público objetivo. </a:t>
            </a:r>
          </a:p>
          <a:p>
            <a:r>
              <a:rPr lang="es-MX" b="1" dirty="0" smtClean="0">
                <a:latin typeface="Tempus Sans ITC" panose="04020404030D07020202" pitchFamily="82" charset="0"/>
                <a:ea typeface="Open Sans"/>
                <a:cs typeface="Open Sans"/>
                <a:sym typeface="Open Sans"/>
              </a:rPr>
              <a:t>¿de qué manera es mejor presentarlos?</a:t>
            </a:r>
          </a:p>
          <a:p>
            <a:r>
              <a:rPr lang="es-MX" b="1" dirty="0" smtClean="0">
                <a:solidFill>
                  <a:schemeClr val="bg1"/>
                </a:solidFill>
                <a:latin typeface="Tempus Sans ITC" panose="04020404030D07020202" pitchFamily="82" charset="0"/>
                <a:ea typeface="Open Sans"/>
                <a:cs typeface="Open Sans"/>
                <a:sym typeface="Open Sans"/>
              </a:rPr>
              <a:t>El formato de exposición es un “</a:t>
            </a:r>
            <a:r>
              <a:rPr lang="es-MX" b="1" dirty="0" err="1" smtClean="0">
                <a:solidFill>
                  <a:schemeClr val="bg1"/>
                </a:solidFill>
                <a:latin typeface="Tempus Sans ITC" panose="04020404030D07020202" pitchFamily="82" charset="0"/>
                <a:ea typeface="Open Sans"/>
                <a:cs typeface="Open Sans"/>
                <a:sym typeface="Open Sans"/>
              </a:rPr>
              <a:t>Elevator</a:t>
            </a:r>
            <a:r>
              <a:rPr lang="es-MX" b="1" dirty="0" smtClean="0">
                <a:solidFill>
                  <a:schemeClr val="bg1"/>
                </a:solidFill>
                <a:latin typeface="Tempus Sans ITC" panose="04020404030D07020202" pitchFamily="82" charset="0"/>
                <a:ea typeface="Open Sans"/>
                <a:cs typeface="Open Sans"/>
                <a:sym typeface="Open Sans"/>
              </a:rPr>
              <a:t> Pitch” por el tiempo y la circunstancia. Por esto la idea es con celular en mano, Facebook, Instagram y </a:t>
            </a:r>
            <a:r>
              <a:rPr lang="es-MX" b="1" dirty="0" err="1" smtClean="0">
                <a:solidFill>
                  <a:schemeClr val="bg1"/>
                </a:solidFill>
                <a:latin typeface="Tempus Sans ITC" panose="04020404030D07020202" pitchFamily="82" charset="0"/>
                <a:ea typeface="Open Sans"/>
                <a:cs typeface="Open Sans"/>
                <a:sym typeface="Open Sans"/>
              </a:rPr>
              <a:t>Creator</a:t>
            </a:r>
            <a:r>
              <a:rPr lang="es-MX" b="1" dirty="0" smtClean="0">
                <a:solidFill>
                  <a:schemeClr val="bg1"/>
                </a:solidFill>
                <a:latin typeface="Tempus Sans ITC" panose="04020404030D07020202" pitchFamily="82" charset="0"/>
                <a:ea typeface="Open Sans"/>
                <a:cs typeface="Open Sans"/>
                <a:sym typeface="Open Sans"/>
              </a:rPr>
              <a:t> abiertos como para lograr el objetivo. Obviamente que se debe ser un tanto atrevido a la hora de encarar a Diego, de seguro no somos los únicos que requerimos su atención.</a:t>
            </a:r>
          </a:p>
        </p:txBody>
      </p:sp>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8531296">
            <a:off x="37445" y="367698"/>
            <a:ext cx="1692195" cy="812066"/>
          </a:xfrm>
          <a:prstGeom prst="rect">
            <a:avLst/>
          </a:prstGeom>
        </p:spPr>
      </p:pic>
      <p:sp>
        <p:nvSpPr>
          <p:cNvPr id="9" name="CuadroTexto 8"/>
          <p:cNvSpPr txBox="1"/>
          <p:nvPr/>
        </p:nvSpPr>
        <p:spPr>
          <a:xfrm rot="16200000">
            <a:off x="-2058114" y="3193057"/>
            <a:ext cx="5618747" cy="1107996"/>
          </a:xfrm>
          <a:prstGeom prst="rect">
            <a:avLst/>
          </a:prstGeom>
          <a:noFill/>
        </p:spPr>
        <p:txBody>
          <a:bodyPr wrap="square" rtlCol="0">
            <a:spAutoFit/>
          </a:bodyPr>
          <a:lstStyle/>
          <a:p>
            <a:pPr algn="ctr"/>
            <a:r>
              <a:rPr lang="es-AR" sz="6600" b="1" dirty="0" smtClean="0">
                <a:latin typeface="Tempus Sans ITC" panose="04020404030D07020202" pitchFamily="82" charset="0"/>
              </a:rPr>
              <a:t>CONTENIDO</a:t>
            </a:r>
            <a:endParaRPr lang="es-AR" sz="6600" b="1" dirty="0">
              <a:latin typeface="Tempus Sans ITC" panose="04020404030D07020202" pitchFamily="82" charset="0"/>
            </a:endParaRPr>
          </a:p>
        </p:txBody>
      </p:sp>
      <p:sp>
        <p:nvSpPr>
          <p:cNvPr id="10" name="CuadroTexto 9"/>
          <p:cNvSpPr txBox="1"/>
          <p:nvPr/>
        </p:nvSpPr>
        <p:spPr>
          <a:xfrm>
            <a:off x="1374006" y="2788085"/>
            <a:ext cx="10817994" cy="3200876"/>
          </a:xfrm>
          <a:prstGeom prst="rect">
            <a:avLst/>
          </a:prstGeom>
          <a:noFill/>
        </p:spPr>
        <p:txBody>
          <a:bodyPr wrap="square" rtlCol="0">
            <a:spAutoFit/>
          </a:bodyPr>
          <a:lstStyle/>
          <a:p>
            <a:r>
              <a:rPr lang="es-MX" b="1" dirty="0" smtClean="0">
                <a:latin typeface="Tempus Sans ITC" panose="04020404030D07020202" pitchFamily="82" charset="0"/>
                <a:ea typeface="Open Sans"/>
                <a:cs typeface="Open Sans"/>
                <a:sym typeface="Open Sans"/>
              </a:rPr>
              <a:t>¿qué aprendí al respecto?</a:t>
            </a:r>
          </a:p>
          <a:p>
            <a:r>
              <a:rPr lang="es-MX" b="1" dirty="0" smtClean="0">
                <a:solidFill>
                  <a:schemeClr val="bg1"/>
                </a:solidFill>
                <a:latin typeface="Tempus Sans ITC" panose="04020404030D07020202" pitchFamily="82" charset="0"/>
                <a:ea typeface="Open Sans"/>
                <a:cs typeface="Open Sans"/>
                <a:sym typeface="Open Sans"/>
              </a:rPr>
              <a:t>Entendí que para el Marketing Digital el tono aporta solidez a la Personalidad de Marca, ya con esta definida, con </a:t>
            </a:r>
            <a:r>
              <a:rPr lang="es-MX" b="1" dirty="0" err="1" smtClean="0">
                <a:solidFill>
                  <a:schemeClr val="bg1"/>
                </a:solidFill>
                <a:latin typeface="Tempus Sans ITC" panose="04020404030D07020202" pitchFamily="82" charset="0"/>
                <a:ea typeface="Open Sans"/>
                <a:cs typeface="Open Sans"/>
                <a:sym typeface="Open Sans"/>
              </a:rPr>
              <a:t>Insights</a:t>
            </a:r>
            <a:r>
              <a:rPr lang="es-MX" b="1" dirty="0" smtClean="0">
                <a:solidFill>
                  <a:schemeClr val="bg1"/>
                </a:solidFill>
                <a:latin typeface="Tempus Sans ITC" panose="04020404030D07020202" pitchFamily="82" charset="0"/>
                <a:ea typeface="Open Sans"/>
                <a:cs typeface="Open Sans"/>
                <a:sym typeface="Open Sans"/>
              </a:rPr>
              <a:t> y territorios estudiados, estamos listos para comunicar a nuestro público objetivo de la manera mas optima.</a:t>
            </a:r>
          </a:p>
          <a:p>
            <a:r>
              <a:rPr lang="es-MX" b="1" dirty="0" smtClean="0">
                <a:solidFill>
                  <a:schemeClr val="bg1"/>
                </a:solidFill>
                <a:latin typeface="Tempus Sans ITC" panose="04020404030D07020202" pitchFamily="82" charset="0"/>
                <a:ea typeface="Open Sans"/>
                <a:cs typeface="Open Sans"/>
                <a:sym typeface="Open Sans"/>
              </a:rPr>
              <a:t>Finalmente el impacto personal es que después de las buenas experiencias con esta unidad terminé modificando estructuras, maneras y modos de comunicación que ya tenía asumidos como correctos y actuales. </a:t>
            </a:r>
          </a:p>
          <a:p>
            <a:r>
              <a:rPr lang="es-MX" b="1" dirty="0" smtClean="0">
                <a:latin typeface="Tempus Sans ITC" panose="04020404030D07020202" pitchFamily="82" charset="0"/>
                <a:ea typeface="Open Sans"/>
                <a:cs typeface="Open Sans"/>
                <a:sym typeface="Open Sans"/>
              </a:rPr>
              <a:t>¿por qué las decisiones que tomé podrían ser mejores que otras?</a:t>
            </a:r>
          </a:p>
          <a:p>
            <a:r>
              <a:rPr lang="es-MX" b="1" dirty="0" smtClean="0">
                <a:solidFill>
                  <a:schemeClr val="bg1"/>
                </a:solidFill>
                <a:latin typeface="Tempus Sans ITC" panose="04020404030D07020202" pitchFamily="82" charset="0"/>
                <a:ea typeface="Open Sans"/>
                <a:cs typeface="Open Sans"/>
                <a:sym typeface="Open Sans"/>
              </a:rPr>
              <a:t>Principalmente pondero la necesidad de buscar la información (actividades) que demuestre el potencial del Manejo de los Contenidos de nuestra marca de manera grafica y concisa. </a:t>
            </a:r>
          </a:p>
          <a:p>
            <a:r>
              <a:rPr lang="es-MX" sz="2000" b="1" dirty="0" smtClean="0">
                <a:solidFill>
                  <a:schemeClr val="bg1"/>
                </a:solidFill>
                <a:latin typeface="Tempus Sans ITC" panose="04020404030D07020202" pitchFamily="82" charset="0"/>
                <a:ea typeface="Open Sans"/>
                <a:cs typeface="Open Sans"/>
                <a:sym typeface="Open Sans"/>
              </a:rPr>
              <a:t>Que sean entendibles para alguien que no tiene porqué saber tecnicismos del tema pero que con nuestro entusiasmo y claridad pueda recibir el mensaje y lograr la empatía que buscamos.</a:t>
            </a:r>
          </a:p>
        </p:txBody>
      </p:sp>
      <p:sp>
        <p:nvSpPr>
          <p:cNvPr id="6" name="CuadroTexto 5">
            <a:hlinkClick r:id="rId4"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24578071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5" name="CuadroTexto 4"/>
          <p:cNvSpPr txBox="1"/>
          <p:nvPr/>
        </p:nvSpPr>
        <p:spPr>
          <a:xfrm>
            <a:off x="1536345" y="584536"/>
            <a:ext cx="10355754" cy="1977464"/>
          </a:xfrm>
          <a:prstGeom prst="rect">
            <a:avLst/>
          </a:prstGeom>
          <a:noFill/>
        </p:spPr>
        <p:txBody>
          <a:bodyPr wrap="square" rtlCol="0">
            <a:spAutoFit/>
          </a:bodyPr>
          <a:lstStyle/>
          <a:p>
            <a:pPr>
              <a:lnSpc>
                <a:spcPct val="150000"/>
              </a:lnSpc>
            </a:pPr>
            <a:r>
              <a:rPr lang="es-AR" sz="2800" b="1" dirty="0" smtClean="0">
                <a:solidFill>
                  <a:schemeClr val="bg1"/>
                </a:solidFill>
                <a:latin typeface="Tempus Sans ITC" panose="04020404030D07020202" pitchFamily="82" charset="0"/>
              </a:rPr>
              <a:t>La siguiente es una propuesta de actividades para                  ante la necesidad de mejorar su posicionamiento orgánico en los motores de búsqueda y obtener tráfico de  calidad.</a:t>
            </a:r>
          </a:p>
        </p:txBody>
      </p:sp>
      <p:sp>
        <p:nvSpPr>
          <p:cNvPr id="25" name="CuadroTexto 24"/>
          <p:cNvSpPr txBox="1"/>
          <p:nvPr/>
        </p:nvSpPr>
        <p:spPr>
          <a:xfrm>
            <a:off x="1554248" y="2848235"/>
            <a:ext cx="9824550" cy="2031325"/>
          </a:xfrm>
          <a:prstGeom prst="rect">
            <a:avLst/>
          </a:prstGeom>
          <a:noFill/>
        </p:spPr>
        <p:txBody>
          <a:bodyPr wrap="square" rtlCol="0">
            <a:spAutoFit/>
          </a:bodyPr>
          <a:lstStyle/>
          <a:p>
            <a:pPr>
              <a:lnSpc>
                <a:spcPct val="150000"/>
              </a:lnSpc>
            </a:pPr>
            <a:r>
              <a:rPr lang="es-AR" sz="2800" b="1" dirty="0" smtClean="0">
                <a:solidFill>
                  <a:schemeClr val="bg1"/>
                </a:solidFill>
                <a:latin typeface="Tempus Sans ITC" panose="04020404030D07020202" pitchFamily="82" charset="0"/>
              </a:rPr>
              <a:t>Para resolver esto se recomienda las siguientes actividades:</a:t>
            </a:r>
          </a:p>
          <a:p>
            <a:pPr marL="139700" lvl="0">
              <a:lnSpc>
                <a:spcPct val="150000"/>
              </a:lnSpc>
              <a:buClr>
                <a:srgbClr val="19124A"/>
              </a:buClr>
              <a:buSzPts val="1400"/>
            </a:pPr>
            <a:r>
              <a:rPr lang="es-AR" sz="2800" b="1" dirty="0" smtClean="0">
                <a:solidFill>
                  <a:schemeClr val="bg1"/>
                </a:solidFill>
                <a:latin typeface="Tempus Sans ITC" panose="04020404030D07020202" pitchFamily="82" charset="0"/>
              </a:rPr>
              <a:t>	- </a:t>
            </a:r>
            <a:r>
              <a:rPr lang="es-AR" sz="2800" b="1" dirty="0" err="1" smtClean="0">
                <a:solidFill>
                  <a:schemeClr val="bg1"/>
                </a:solidFill>
                <a:latin typeface="Tempus Sans ITC" panose="04020404030D07020202" pitchFamily="82" charset="0"/>
              </a:rPr>
              <a:t>Keyword</a:t>
            </a:r>
            <a:r>
              <a:rPr lang="es-AR" sz="2800" b="1" dirty="0" smtClean="0">
                <a:solidFill>
                  <a:schemeClr val="bg1"/>
                </a:solidFill>
                <a:latin typeface="Tempus Sans ITC" panose="04020404030D07020202" pitchFamily="82" charset="0"/>
              </a:rPr>
              <a:t> </a:t>
            </a:r>
            <a:r>
              <a:rPr lang="es-AR" sz="2800" b="1" dirty="0" err="1" smtClean="0">
                <a:solidFill>
                  <a:schemeClr val="bg1"/>
                </a:solidFill>
                <a:latin typeface="Tempus Sans ITC" panose="04020404030D07020202" pitchFamily="82" charset="0"/>
              </a:rPr>
              <a:t>research</a:t>
            </a:r>
            <a:r>
              <a:rPr lang="es-AR" sz="2800" b="1" dirty="0" smtClean="0">
                <a:solidFill>
                  <a:schemeClr val="bg1"/>
                </a:solidFill>
                <a:latin typeface="Tempus Sans ITC" panose="04020404030D07020202" pitchFamily="82" charset="0"/>
              </a:rPr>
              <a:t>.</a:t>
            </a:r>
          </a:p>
          <a:p>
            <a:pPr marL="139700" lvl="0">
              <a:lnSpc>
                <a:spcPct val="150000"/>
              </a:lnSpc>
              <a:buClr>
                <a:srgbClr val="19124A"/>
              </a:buClr>
              <a:buSzPts val="1400"/>
            </a:pPr>
            <a:r>
              <a:rPr lang="es-AR" sz="2800" b="1" dirty="0">
                <a:solidFill>
                  <a:schemeClr val="bg1"/>
                </a:solidFill>
                <a:latin typeface="Tempus Sans ITC" panose="04020404030D07020202" pitchFamily="82" charset="0"/>
              </a:rPr>
              <a:t>	</a:t>
            </a:r>
            <a:r>
              <a:rPr lang="es-AR" sz="2800" b="1" dirty="0" smtClean="0">
                <a:solidFill>
                  <a:schemeClr val="bg1"/>
                </a:solidFill>
                <a:latin typeface="Tempus Sans ITC" panose="04020404030D07020202" pitchFamily="82" charset="0"/>
              </a:rPr>
              <a:t>- </a:t>
            </a:r>
            <a:r>
              <a:rPr lang="es-AR" sz="2800" b="1" dirty="0">
                <a:solidFill>
                  <a:schemeClr val="bg1"/>
                </a:solidFill>
                <a:latin typeface="Tempus Sans ITC" panose="04020404030D07020202" pitchFamily="82" charset="0"/>
              </a:rPr>
              <a:t>SEO </a:t>
            </a:r>
            <a:r>
              <a:rPr lang="es-AR" sz="2800" b="1" dirty="0" err="1">
                <a:solidFill>
                  <a:schemeClr val="bg1"/>
                </a:solidFill>
                <a:latin typeface="Tempus Sans ITC" panose="04020404030D07020202" pitchFamily="82" charset="0"/>
              </a:rPr>
              <a:t>OnPage</a:t>
            </a:r>
            <a:r>
              <a:rPr lang="es-AR" sz="2800" b="1" dirty="0">
                <a:solidFill>
                  <a:schemeClr val="bg1"/>
                </a:solidFill>
                <a:latin typeface="Tempus Sans ITC" panose="04020404030D07020202" pitchFamily="82" charset="0"/>
              </a:rPr>
              <a:t>.</a:t>
            </a:r>
            <a:endParaRPr lang="es-AR" sz="2800" b="1" dirty="0" smtClean="0">
              <a:solidFill>
                <a:schemeClr val="bg1"/>
              </a:solidFill>
              <a:latin typeface="Tempus Sans ITC" panose="04020404030D07020202" pitchFamily="82" charset="0"/>
            </a:endParaRPr>
          </a:p>
        </p:txBody>
      </p:sp>
      <p:sp>
        <p:nvSpPr>
          <p:cNvPr id="8" name="CuadroTexto 7"/>
          <p:cNvSpPr txBox="1"/>
          <p:nvPr/>
        </p:nvSpPr>
        <p:spPr>
          <a:xfrm rot="16200000">
            <a:off x="-125899" y="4025752"/>
            <a:ext cx="1960263" cy="1107996"/>
          </a:xfrm>
          <a:prstGeom prst="rect">
            <a:avLst/>
          </a:prstGeom>
          <a:noFill/>
        </p:spPr>
        <p:txBody>
          <a:bodyPr wrap="square" rtlCol="0">
            <a:spAutoFit/>
          </a:bodyPr>
          <a:lstStyle/>
          <a:p>
            <a:pPr algn="ctr"/>
            <a:r>
              <a:rPr lang="es-AR" sz="6600" b="1" dirty="0" smtClean="0">
                <a:solidFill>
                  <a:srgbClr val="F69D41"/>
                </a:solidFill>
                <a:latin typeface="Tempus Sans ITC" panose="04020404030D07020202" pitchFamily="82" charset="0"/>
              </a:rPr>
              <a:t>SEO</a:t>
            </a:r>
            <a:endParaRPr lang="es-AR" sz="6600" b="1" dirty="0">
              <a:solidFill>
                <a:srgbClr val="F69D41"/>
              </a:solidFill>
              <a:latin typeface="Tempus Sans ITC" panose="04020404030D07020202" pitchFamily="82" charset="0"/>
            </a:endParaRPr>
          </a:p>
        </p:txBody>
      </p:sp>
      <p:pic>
        <p:nvPicPr>
          <p:cNvPr id="7" name="Imagen 6"/>
          <p:cNvPicPr>
            <a:picLocks noChangeAspect="1"/>
          </p:cNvPicPr>
          <p:nvPr/>
        </p:nvPicPr>
        <p:blipFill rotWithShape="1">
          <a:blip r:embed="rId3" cstate="print">
            <a:extLst>
              <a:ext uri="{28A0092B-C50C-407E-A947-70E740481C1C}">
                <a14:useLocalDpi xmlns:a14="http://schemas.microsoft.com/office/drawing/2010/main" val="0"/>
              </a:ext>
            </a:extLst>
          </a:blip>
          <a:srcRect l="11155" t="14316" r="9816" b="18011"/>
          <a:stretch/>
        </p:blipFill>
        <p:spPr>
          <a:xfrm>
            <a:off x="8820441" y="241495"/>
            <a:ext cx="1491175" cy="1276927"/>
          </a:xfrm>
          <a:prstGeom prst="rect">
            <a:avLst/>
          </a:prstGeom>
        </p:spPr>
      </p:pic>
      <p:pic>
        <p:nvPicPr>
          <p:cNvPr id="10" name="Imagen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99033" y="1879959"/>
            <a:ext cx="2876190" cy="876190"/>
          </a:xfrm>
          <a:prstGeom prst="rect">
            <a:avLst/>
          </a:prstGeom>
        </p:spPr>
      </p:pic>
      <p:sp>
        <p:nvSpPr>
          <p:cNvPr id="9" name="CuadroTexto 8">
            <a:hlinkClick r:id="rId5"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27825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 b="-2000"/>
          </a:stretch>
        </a:blipFill>
        <a:effectLst/>
      </p:bgPr>
    </p:bg>
    <p:spTree>
      <p:nvGrpSpPr>
        <p:cNvPr id="1" name=""/>
        <p:cNvGrpSpPr/>
        <p:nvPr/>
      </p:nvGrpSpPr>
      <p:grpSpPr>
        <a:xfrm>
          <a:off x="0" y="0"/>
          <a:ext cx="0" cy="0"/>
          <a:chOff x="0" y="0"/>
          <a:chExt cx="0" cy="0"/>
        </a:xfrm>
      </p:grpSpPr>
      <p:sp>
        <p:nvSpPr>
          <p:cNvPr id="25" name="CuadroTexto 24"/>
          <p:cNvSpPr txBox="1"/>
          <p:nvPr/>
        </p:nvSpPr>
        <p:spPr>
          <a:xfrm>
            <a:off x="1778141" y="123562"/>
            <a:ext cx="9139241" cy="584775"/>
          </a:xfrm>
          <a:prstGeom prst="rect">
            <a:avLst/>
          </a:prstGeom>
          <a:noFill/>
        </p:spPr>
        <p:txBody>
          <a:bodyPr wrap="square" rtlCol="0">
            <a:spAutoFit/>
          </a:bodyPr>
          <a:lstStyle/>
          <a:p>
            <a:pPr marL="139700" lvl="0" algn="ctr">
              <a:buClr>
                <a:srgbClr val="19124A"/>
              </a:buClr>
              <a:buSzPts val="1400"/>
            </a:pPr>
            <a:r>
              <a:rPr lang="es-AR" sz="3200" b="1" u="sng" dirty="0" err="1">
                <a:solidFill>
                  <a:schemeClr val="bg1"/>
                </a:solidFill>
                <a:latin typeface="Tempus Sans ITC" panose="04020404030D07020202" pitchFamily="82" charset="0"/>
              </a:rPr>
              <a:t>Keyword</a:t>
            </a:r>
            <a:r>
              <a:rPr lang="es-AR" sz="3200" b="1" u="sng" dirty="0">
                <a:solidFill>
                  <a:schemeClr val="bg1"/>
                </a:solidFill>
                <a:latin typeface="Tempus Sans ITC" panose="04020404030D07020202" pitchFamily="82" charset="0"/>
              </a:rPr>
              <a:t> </a:t>
            </a:r>
            <a:r>
              <a:rPr lang="es-AR" sz="3200" b="1" u="sng" dirty="0" err="1">
                <a:solidFill>
                  <a:schemeClr val="bg1"/>
                </a:solidFill>
                <a:latin typeface="Tempus Sans ITC" panose="04020404030D07020202" pitchFamily="82" charset="0"/>
              </a:rPr>
              <a:t>research</a:t>
            </a:r>
            <a:endParaRPr lang="es-AR" sz="3200" b="1" u="sng" dirty="0" smtClean="0">
              <a:solidFill>
                <a:schemeClr val="bg1"/>
              </a:solidFill>
              <a:latin typeface="Tempus Sans ITC" panose="04020404030D07020202" pitchFamily="82" charset="0"/>
            </a:endParaRPr>
          </a:p>
        </p:txBody>
      </p:sp>
      <p:sp>
        <p:nvSpPr>
          <p:cNvPr id="7" name="CuadroTexto 6"/>
          <p:cNvSpPr txBox="1"/>
          <p:nvPr/>
        </p:nvSpPr>
        <p:spPr>
          <a:xfrm>
            <a:off x="1536345" y="805341"/>
            <a:ext cx="10655656" cy="969496"/>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Como primer medida, investigar, gestionar e implementar </a:t>
            </a:r>
            <a:r>
              <a:rPr lang="es-AR" sz="1900" b="1" dirty="0" err="1" smtClean="0">
                <a:solidFill>
                  <a:schemeClr val="bg1"/>
                </a:solidFill>
                <a:latin typeface="Tempus Sans ITC" panose="04020404030D07020202" pitchFamily="82" charset="0"/>
              </a:rPr>
              <a:t>Keywords</a:t>
            </a:r>
            <a:r>
              <a:rPr lang="es-AR" sz="1900" b="1" dirty="0" smtClean="0">
                <a:solidFill>
                  <a:schemeClr val="bg1"/>
                </a:solidFill>
                <a:latin typeface="Tempus Sans ITC" panose="04020404030D07020202" pitchFamily="82" charset="0"/>
              </a:rPr>
              <a:t> posiciona de manera orgánica</a:t>
            </a:r>
          </a:p>
          <a:p>
            <a:pPr marL="139700" lvl="0">
              <a:buClr>
                <a:srgbClr val="19124A"/>
              </a:buClr>
              <a:buSzPts val="1400"/>
            </a:pPr>
            <a:r>
              <a:rPr lang="es-AR" sz="1900" b="1" dirty="0" smtClean="0">
                <a:solidFill>
                  <a:schemeClr val="bg1"/>
                </a:solidFill>
                <a:latin typeface="Tempus Sans ITC" panose="04020404030D07020202" pitchFamily="82" charset="0"/>
              </a:rPr>
              <a:t>La pagina en la SERP. Teniéndolas en cuenta, y sus sinónimos, para redactar títulos, encabezados, contenidos, links, datos estructurados y meta descripciones.</a:t>
            </a:r>
          </a:p>
        </p:txBody>
      </p:sp>
      <p:sp>
        <p:nvSpPr>
          <p:cNvPr id="8" name="CuadroTexto 7"/>
          <p:cNvSpPr txBox="1"/>
          <p:nvPr/>
        </p:nvSpPr>
        <p:spPr>
          <a:xfrm rot="16200000">
            <a:off x="-125899" y="4025752"/>
            <a:ext cx="1960263" cy="1107996"/>
          </a:xfrm>
          <a:prstGeom prst="rect">
            <a:avLst/>
          </a:prstGeom>
          <a:noFill/>
        </p:spPr>
        <p:txBody>
          <a:bodyPr wrap="square" rtlCol="0">
            <a:spAutoFit/>
          </a:bodyPr>
          <a:lstStyle/>
          <a:p>
            <a:pPr algn="ctr"/>
            <a:r>
              <a:rPr lang="es-AR" sz="6600" b="1" dirty="0" smtClean="0">
                <a:solidFill>
                  <a:srgbClr val="F69D41"/>
                </a:solidFill>
                <a:latin typeface="Tempus Sans ITC" panose="04020404030D07020202" pitchFamily="82" charset="0"/>
              </a:rPr>
              <a:t>SEO</a:t>
            </a:r>
            <a:endParaRPr lang="es-AR" sz="6600" b="1" dirty="0">
              <a:solidFill>
                <a:srgbClr val="F69D41"/>
              </a:solidFill>
              <a:latin typeface="Tempus Sans ITC" panose="04020404030D07020202" pitchFamily="82" charset="0"/>
            </a:endParaRPr>
          </a:p>
        </p:txBody>
      </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99033" y="1879959"/>
            <a:ext cx="2876190" cy="876190"/>
          </a:xfrm>
          <a:prstGeom prst="rect">
            <a:avLst/>
          </a:prstGeom>
        </p:spPr>
      </p:pic>
      <p:sp>
        <p:nvSpPr>
          <p:cNvPr id="10" name="CuadroTexto 9"/>
          <p:cNvSpPr txBox="1"/>
          <p:nvPr/>
        </p:nvSpPr>
        <p:spPr>
          <a:xfrm>
            <a:off x="1177157" y="2249884"/>
            <a:ext cx="3076487" cy="3016210"/>
          </a:xfrm>
          <a:prstGeom prst="rect">
            <a:avLst/>
          </a:prstGeom>
          <a:noFill/>
        </p:spPr>
        <p:txBody>
          <a:bodyPr wrap="square" rtlCol="0">
            <a:spAutoFit/>
          </a:bodyPr>
          <a:lstStyle/>
          <a:p>
            <a:pPr marL="139700" lvl="0">
              <a:buClr>
                <a:srgbClr val="19124A"/>
              </a:buClr>
              <a:buSzPts val="1400"/>
            </a:pPr>
            <a:r>
              <a:rPr lang="es-AR" sz="1900" b="1" dirty="0" smtClean="0">
                <a:solidFill>
                  <a:schemeClr val="bg1"/>
                </a:solidFill>
                <a:latin typeface="Tempus Sans ITC" panose="04020404030D07020202" pitchFamily="82" charset="0"/>
              </a:rPr>
              <a:t>Por ejemplo, el principal parámetro que debemos tener en cuenta en una </a:t>
            </a:r>
            <a:r>
              <a:rPr lang="es-AR" sz="1900" b="1" dirty="0" err="1" smtClean="0">
                <a:solidFill>
                  <a:schemeClr val="bg1"/>
                </a:solidFill>
                <a:latin typeface="Tempus Sans ITC" panose="04020404030D07020202" pitchFamily="82" charset="0"/>
              </a:rPr>
              <a:t>Keyword</a:t>
            </a:r>
            <a:r>
              <a:rPr lang="es-AR" sz="1900" b="1" dirty="0" smtClean="0">
                <a:solidFill>
                  <a:schemeClr val="bg1"/>
                </a:solidFill>
                <a:latin typeface="Tempus Sans ITC" panose="04020404030D07020202" pitchFamily="82" charset="0"/>
              </a:rPr>
              <a:t> es el volumen de búsqueda. En este caso, “cocina </a:t>
            </a:r>
            <a:r>
              <a:rPr lang="es-AR" sz="1900" b="1" dirty="0" err="1" smtClean="0">
                <a:solidFill>
                  <a:schemeClr val="bg1"/>
                </a:solidFill>
                <a:latin typeface="Tempus Sans ITC" panose="04020404030D07020202" pitchFamily="82" charset="0"/>
              </a:rPr>
              <a:t>vintage</a:t>
            </a:r>
            <a:r>
              <a:rPr lang="es-AR" sz="1900" b="1" dirty="0" smtClean="0">
                <a:solidFill>
                  <a:schemeClr val="bg1"/>
                </a:solidFill>
                <a:latin typeface="Tempus Sans ITC" panose="04020404030D07020202" pitchFamily="82" charset="0"/>
              </a:rPr>
              <a:t>” tiene un “</a:t>
            </a:r>
            <a:r>
              <a:rPr lang="es-AR" sz="1900" b="1" dirty="0" err="1" smtClean="0">
                <a:solidFill>
                  <a:schemeClr val="bg1"/>
                </a:solidFill>
                <a:latin typeface="Tempus Sans ITC" panose="04020404030D07020202" pitchFamily="82" charset="0"/>
              </a:rPr>
              <a:t>Search</a:t>
            </a:r>
            <a:r>
              <a:rPr lang="es-AR" sz="1900" b="1" dirty="0" smtClean="0">
                <a:solidFill>
                  <a:schemeClr val="bg1"/>
                </a:solidFill>
                <a:latin typeface="Tempus Sans ITC" panose="04020404030D07020202" pitchFamily="82" charset="0"/>
              </a:rPr>
              <a:t> </a:t>
            </a:r>
            <a:r>
              <a:rPr lang="es-AR" sz="1900" b="1" dirty="0" err="1" smtClean="0">
                <a:solidFill>
                  <a:schemeClr val="bg1"/>
                </a:solidFill>
                <a:latin typeface="Tempus Sans ITC" panose="04020404030D07020202" pitchFamily="82" charset="0"/>
              </a:rPr>
              <a:t>Volume</a:t>
            </a:r>
            <a:r>
              <a:rPr lang="es-AR" sz="1900" b="1" dirty="0" smtClean="0">
                <a:solidFill>
                  <a:schemeClr val="bg1"/>
                </a:solidFill>
                <a:latin typeface="Tempus Sans ITC" panose="04020404030D07020202" pitchFamily="82" charset="0"/>
              </a:rPr>
              <a:t>” de 1600.</a:t>
            </a:r>
          </a:p>
          <a:p>
            <a:pPr marL="139700" lvl="0">
              <a:buClr>
                <a:srgbClr val="19124A"/>
              </a:buClr>
              <a:buSzPts val="1400"/>
            </a:pPr>
            <a:r>
              <a:rPr lang="es-AR" sz="1900" b="1" dirty="0" smtClean="0">
                <a:solidFill>
                  <a:schemeClr val="bg1"/>
                </a:solidFill>
                <a:latin typeface="Tempus Sans ITC" panose="04020404030D07020202" pitchFamily="82" charset="0"/>
              </a:rPr>
              <a:t>Siendo la mayoría que la busca desde dispositivos móviles.</a:t>
            </a:r>
          </a:p>
        </p:txBody>
      </p:sp>
      <p:pic>
        <p:nvPicPr>
          <p:cNvPr id="3" name="Imagen 2"/>
          <p:cNvPicPr>
            <a:picLocks noChangeAspect="1"/>
          </p:cNvPicPr>
          <p:nvPr/>
        </p:nvPicPr>
        <p:blipFill rotWithShape="1">
          <a:blip r:embed="rId5"/>
          <a:srcRect t="10253"/>
          <a:stretch/>
        </p:blipFill>
        <p:spPr>
          <a:xfrm>
            <a:off x="4253644" y="1894499"/>
            <a:ext cx="7739404" cy="3624560"/>
          </a:xfrm>
          <a:prstGeom prst="rect">
            <a:avLst/>
          </a:prstGeom>
        </p:spPr>
      </p:pic>
      <p:sp>
        <p:nvSpPr>
          <p:cNvPr id="11" name="CuadroTexto 10">
            <a:hlinkClick r:id="rId6"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8997200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7" name="CuadroTexto 6"/>
          <p:cNvSpPr txBox="1"/>
          <p:nvPr/>
        </p:nvSpPr>
        <p:spPr>
          <a:xfrm>
            <a:off x="1518200" y="88428"/>
            <a:ext cx="9930589" cy="584775"/>
          </a:xfrm>
          <a:prstGeom prst="rect">
            <a:avLst/>
          </a:prstGeom>
          <a:noFill/>
        </p:spPr>
        <p:txBody>
          <a:bodyPr wrap="square" rtlCol="0">
            <a:spAutoFit/>
          </a:bodyPr>
          <a:lstStyle/>
          <a:p>
            <a:pPr algn="ctr"/>
            <a:r>
              <a:rPr lang="es-AR" sz="3200" b="1" u="sng" dirty="0" smtClean="0">
                <a:solidFill>
                  <a:schemeClr val="bg1"/>
                </a:solidFill>
                <a:latin typeface="Tempus Sans ITC" panose="04020404030D07020202" pitchFamily="82" charset="0"/>
              </a:rPr>
              <a:t>SEO </a:t>
            </a:r>
            <a:r>
              <a:rPr lang="es-AR" sz="3200" b="1" u="sng" dirty="0" err="1">
                <a:solidFill>
                  <a:schemeClr val="bg1"/>
                </a:solidFill>
                <a:latin typeface="Tempus Sans ITC" panose="04020404030D07020202" pitchFamily="82" charset="0"/>
              </a:rPr>
              <a:t>OnPage</a:t>
            </a:r>
            <a:endParaRPr lang="es-AR" sz="3200" b="1" u="sng" dirty="0">
              <a:solidFill>
                <a:schemeClr val="bg1"/>
              </a:solidFill>
              <a:latin typeface="Tempus Sans ITC" panose="04020404030D07020202" pitchFamily="82" charset="0"/>
            </a:endParaRPr>
          </a:p>
        </p:txBody>
      </p:sp>
      <p:sp>
        <p:nvSpPr>
          <p:cNvPr id="12" name="CuadroTexto 11"/>
          <p:cNvSpPr txBox="1"/>
          <p:nvPr/>
        </p:nvSpPr>
        <p:spPr>
          <a:xfrm rot="16200000">
            <a:off x="-125899" y="4025752"/>
            <a:ext cx="1960263" cy="1107996"/>
          </a:xfrm>
          <a:prstGeom prst="rect">
            <a:avLst/>
          </a:prstGeom>
          <a:noFill/>
        </p:spPr>
        <p:txBody>
          <a:bodyPr wrap="square" rtlCol="0">
            <a:spAutoFit/>
          </a:bodyPr>
          <a:lstStyle/>
          <a:p>
            <a:pPr algn="ctr"/>
            <a:r>
              <a:rPr lang="es-AR" sz="6600" b="1" dirty="0" smtClean="0">
                <a:solidFill>
                  <a:srgbClr val="F69D41"/>
                </a:solidFill>
                <a:latin typeface="Tempus Sans ITC" panose="04020404030D07020202" pitchFamily="82" charset="0"/>
              </a:rPr>
              <a:t>SEO</a:t>
            </a:r>
            <a:endParaRPr lang="es-AR" sz="6600" b="1" dirty="0">
              <a:solidFill>
                <a:srgbClr val="F69D41"/>
              </a:solidFill>
              <a:latin typeface="Tempus Sans ITC" panose="04020404030D07020202" pitchFamily="82" charset="0"/>
            </a:endParaRPr>
          </a:p>
        </p:txBody>
      </p:sp>
      <p:pic>
        <p:nvPicPr>
          <p:cNvPr id="14" name="Imagen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9033" y="1879959"/>
            <a:ext cx="2876190" cy="876190"/>
          </a:xfrm>
          <a:prstGeom prst="rect">
            <a:avLst/>
          </a:prstGeom>
        </p:spPr>
      </p:pic>
      <p:sp>
        <p:nvSpPr>
          <p:cNvPr id="3" name="Rectángulo 2"/>
          <p:cNvSpPr/>
          <p:nvPr/>
        </p:nvSpPr>
        <p:spPr>
          <a:xfrm>
            <a:off x="1997675" y="660280"/>
            <a:ext cx="10194325" cy="5262979"/>
          </a:xfrm>
          <a:prstGeom prst="rect">
            <a:avLst/>
          </a:prstGeom>
        </p:spPr>
        <p:txBody>
          <a:bodyPr wrap="square">
            <a:spAutoFit/>
          </a:bodyPr>
          <a:lstStyle/>
          <a:p>
            <a:r>
              <a:rPr lang="es-MX" sz="1600" b="1" dirty="0" smtClean="0">
                <a:solidFill>
                  <a:schemeClr val="bg1"/>
                </a:solidFill>
                <a:latin typeface="Tempus Sans ITC" panose="04020404030D07020202" pitchFamily="82" charset="0"/>
              </a:rPr>
              <a:t>Una lista de tareas a realizar en la web de </a:t>
            </a:r>
            <a:r>
              <a:rPr lang="es-MX" sz="1600" b="1" dirty="0" err="1" smtClean="0">
                <a:solidFill>
                  <a:schemeClr val="bg1"/>
                </a:solidFill>
                <a:latin typeface="Tempus Sans ITC" panose="04020404030D07020202" pitchFamily="82" charset="0"/>
              </a:rPr>
              <a:t>ValenVintage</a:t>
            </a:r>
            <a:r>
              <a:rPr lang="es-MX" sz="1600" b="1" dirty="0" smtClean="0">
                <a:solidFill>
                  <a:schemeClr val="bg1"/>
                </a:solidFill>
                <a:latin typeface="Tempus Sans ITC" panose="04020404030D07020202" pitchFamily="82" charset="0"/>
              </a:rPr>
              <a:t> sería:</a:t>
            </a:r>
          </a:p>
          <a:p>
            <a:r>
              <a:rPr lang="es-MX" sz="1600" b="1" dirty="0" smtClean="0">
                <a:solidFill>
                  <a:schemeClr val="bg1"/>
                </a:solidFill>
                <a:latin typeface="Tempus Sans ITC" panose="04020404030D07020202" pitchFamily="82" charset="0"/>
              </a:rPr>
              <a:t>1.</a:t>
            </a:r>
            <a:r>
              <a:rPr lang="es-MX" sz="1600" b="1" dirty="0">
                <a:solidFill>
                  <a:schemeClr val="bg1"/>
                </a:solidFill>
                <a:latin typeface="Tempus Sans ITC" panose="04020404030D07020202" pitchFamily="82" charset="0"/>
              </a:rPr>
              <a:t> Indexar la web en buscadores para empezar a ser tenida en cuenta por ellos a la hora de responder consultas de usuarios de internet y potenciales clientes.</a:t>
            </a:r>
          </a:p>
          <a:p>
            <a:r>
              <a:rPr lang="es-MX" sz="1600" b="1" dirty="0">
                <a:solidFill>
                  <a:schemeClr val="bg1"/>
                </a:solidFill>
                <a:latin typeface="Tempus Sans ITC" panose="04020404030D07020202" pitchFamily="82" charset="0"/>
              </a:rPr>
              <a:t>2</a:t>
            </a:r>
            <a:r>
              <a:rPr lang="es-MX" sz="1600" b="1" dirty="0" smtClean="0">
                <a:solidFill>
                  <a:schemeClr val="bg1"/>
                </a:solidFill>
                <a:latin typeface="Tempus Sans ITC" panose="04020404030D07020202" pitchFamily="82" charset="0"/>
              </a:rPr>
              <a:t>. Con </a:t>
            </a:r>
            <a:r>
              <a:rPr lang="es-MX" sz="1600" b="1" dirty="0">
                <a:solidFill>
                  <a:schemeClr val="bg1"/>
                </a:solidFill>
                <a:latin typeface="Tempus Sans ITC" panose="04020404030D07020202" pitchFamily="82" charset="0"/>
              </a:rPr>
              <a:t>respecto a los títulos, además de cambiar la redacción para hacerlos más atractivos e inherentes a lo que se trata en la página, incrementar la presencia </a:t>
            </a:r>
            <a:r>
              <a:rPr lang="es-MX" sz="1600" b="1" dirty="0" smtClean="0">
                <a:solidFill>
                  <a:schemeClr val="bg1"/>
                </a:solidFill>
                <a:latin typeface="Tempus Sans ITC" panose="04020404030D07020202" pitchFamily="82" charset="0"/>
              </a:rPr>
              <a:t>de </a:t>
            </a:r>
            <a:r>
              <a:rPr lang="es-MX" sz="1600" b="1" dirty="0" err="1" smtClean="0">
                <a:solidFill>
                  <a:schemeClr val="bg1"/>
                </a:solidFill>
                <a:latin typeface="Tempus Sans ITC" panose="04020404030D07020202" pitchFamily="82" charset="0"/>
              </a:rPr>
              <a:t>Keywords</a:t>
            </a:r>
            <a:r>
              <a:rPr lang="es-MX" sz="1600" b="1" dirty="0">
                <a:solidFill>
                  <a:schemeClr val="bg1"/>
                </a:solidFill>
                <a:latin typeface="Tempus Sans ITC" panose="04020404030D07020202" pitchFamily="82" charset="0"/>
              </a:rPr>
              <a:t>. </a:t>
            </a:r>
          </a:p>
          <a:p>
            <a:r>
              <a:rPr lang="es-MX" sz="1600" b="1" dirty="0">
                <a:solidFill>
                  <a:schemeClr val="bg1"/>
                </a:solidFill>
                <a:latin typeface="Tempus Sans ITC" panose="04020404030D07020202" pitchFamily="82" charset="0"/>
              </a:rPr>
              <a:t>3. Con respecto al “</a:t>
            </a:r>
            <a:r>
              <a:rPr lang="es-MX" sz="1600" b="1" dirty="0" err="1">
                <a:solidFill>
                  <a:schemeClr val="bg1"/>
                </a:solidFill>
                <a:latin typeface="Tempus Sans ITC" panose="04020404030D07020202" pitchFamily="82" charset="0"/>
              </a:rPr>
              <a:t>Heading</a:t>
            </a:r>
            <a:r>
              <a:rPr lang="es-MX" sz="1600" b="1" dirty="0">
                <a:solidFill>
                  <a:schemeClr val="bg1"/>
                </a:solidFill>
                <a:latin typeface="Tempus Sans ITC" panose="04020404030D07020202" pitchFamily="82" charset="0"/>
              </a:rPr>
              <a:t>” o el tratamiento de los tags H1 a H6, se deberán reescribir y corregir longitud de caracteres de estos</a:t>
            </a:r>
            <a:r>
              <a:rPr lang="es-MX" sz="1600" b="1" dirty="0" smtClean="0">
                <a:solidFill>
                  <a:schemeClr val="bg1"/>
                </a:solidFill>
                <a:latin typeface="Tempus Sans ITC" panose="04020404030D07020202" pitchFamily="82" charset="0"/>
              </a:rPr>
              <a:t>.</a:t>
            </a:r>
          </a:p>
          <a:p>
            <a:r>
              <a:rPr lang="es-MX" sz="1600" b="1" dirty="0" smtClean="0">
                <a:solidFill>
                  <a:schemeClr val="bg1"/>
                </a:solidFill>
                <a:latin typeface="Tempus Sans ITC" panose="04020404030D07020202" pitchFamily="82" charset="0"/>
              </a:rPr>
              <a:t>4. Agregarle a las imágenes un nombre, si es posible una </a:t>
            </a:r>
            <a:r>
              <a:rPr lang="es-MX" sz="1600" b="1" dirty="0" err="1" smtClean="0">
                <a:solidFill>
                  <a:schemeClr val="bg1"/>
                </a:solidFill>
                <a:latin typeface="Tempus Sans ITC" panose="04020404030D07020202" pitchFamily="82" charset="0"/>
              </a:rPr>
              <a:t>keyword</a:t>
            </a:r>
            <a:r>
              <a:rPr lang="es-MX" sz="1600" b="1" dirty="0" smtClean="0">
                <a:solidFill>
                  <a:schemeClr val="bg1"/>
                </a:solidFill>
                <a:latin typeface="Tempus Sans ITC" panose="04020404030D07020202" pitchFamily="82" charset="0"/>
              </a:rPr>
              <a:t> mejor, logra ganar posicionamiento en el buscador de imágenes de los motores de búsqueda.</a:t>
            </a:r>
          </a:p>
          <a:p>
            <a:r>
              <a:rPr lang="es-MX" sz="1600" b="1" dirty="0" smtClean="0">
                <a:solidFill>
                  <a:schemeClr val="bg1"/>
                </a:solidFill>
                <a:latin typeface="Tempus Sans ITC" panose="04020404030D07020202" pitchFamily="82" charset="0"/>
              </a:rPr>
              <a:t>5. Más que importante es el contenido de cada sección, con redacciones orientadas a los objetivos generales y con la presencia de </a:t>
            </a:r>
            <a:r>
              <a:rPr lang="es-MX" sz="1600" b="1" dirty="0" err="1" smtClean="0">
                <a:solidFill>
                  <a:schemeClr val="bg1"/>
                </a:solidFill>
                <a:latin typeface="Tempus Sans ITC" panose="04020404030D07020202" pitchFamily="82" charset="0"/>
              </a:rPr>
              <a:t>keywords</a:t>
            </a:r>
            <a:r>
              <a:rPr lang="es-MX" sz="1600" b="1" dirty="0" smtClean="0">
                <a:solidFill>
                  <a:schemeClr val="bg1"/>
                </a:solidFill>
                <a:latin typeface="Tempus Sans ITC" panose="04020404030D07020202" pitchFamily="82" charset="0"/>
              </a:rPr>
              <a:t>. NO sirve ser repetitivo con las </a:t>
            </a:r>
            <a:r>
              <a:rPr lang="es-MX" sz="1600" b="1" dirty="0" err="1" smtClean="0">
                <a:solidFill>
                  <a:schemeClr val="bg1"/>
                </a:solidFill>
                <a:latin typeface="Tempus Sans ITC" panose="04020404030D07020202" pitchFamily="82" charset="0"/>
              </a:rPr>
              <a:t>keywords</a:t>
            </a:r>
            <a:r>
              <a:rPr lang="es-MX" sz="1600" b="1" dirty="0" smtClean="0">
                <a:solidFill>
                  <a:schemeClr val="bg1"/>
                </a:solidFill>
                <a:latin typeface="Tempus Sans ITC" panose="04020404030D07020202" pitchFamily="82" charset="0"/>
              </a:rPr>
              <a:t>. Google penaliza esta practica también denominada </a:t>
            </a:r>
            <a:r>
              <a:rPr lang="es-MX" sz="1600" b="1" dirty="0" err="1" smtClean="0">
                <a:solidFill>
                  <a:schemeClr val="bg1"/>
                </a:solidFill>
                <a:latin typeface="Tempus Sans ITC" panose="04020404030D07020202" pitchFamily="82" charset="0"/>
              </a:rPr>
              <a:t>Keyword</a:t>
            </a:r>
            <a:r>
              <a:rPr lang="es-MX" sz="1600" b="1" dirty="0" smtClean="0">
                <a:solidFill>
                  <a:schemeClr val="bg1"/>
                </a:solidFill>
                <a:latin typeface="Tempus Sans ITC" panose="04020404030D07020202" pitchFamily="82" charset="0"/>
              </a:rPr>
              <a:t> </a:t>
            </a:r>
            <a:r>
              <a:rPr lang="es-MX" sz="1600" b="1" dirty="0" err="1" smtClean="0">
                <a:solidFill>
                  <a:schemeClr val="bg1"/>
                </a:solidFill>
                <a:latin typeface="Tempus Sans ITC" panose="04020404030D07020202" pitchFamily="82" charset="0"/>
              </a:rPr>
              <a:t>Stuffing</a:t>
            </a:r>
            <a:r>
              <a:rPr lang="es-MX" sz="1600" b="1" dirty="0" smtClean="0">
                <a:solidFill>
                  <a:schemeClr val="bg1"/>
                </a:solidFill>
                <a:latin typeface="Tempus Sans ITC" panose="04020404030D07020202" pitchFamily="82" charset="0"/>
              </a:rPr>
              <a:t>.</a:t>
            </a:r>
          </a:p>
          <a:p>
            <a:r>
              <a:rPr lang="es-MX" sz="1600" b="1" dirty="0" smtClean="0">
                <a:solidFill>
                  <a:schemeClr val="bg1"/>
                </a:solidFill>
                <a:latin typeface="Tempus Sans ITC" panose="04020404030D07020202" pitchFamily="82" charset="0"/>
              </a:rPr>
              <a:t>6. Las </a:t>
            </a:r>
            <a:r>
              <a:rPr lang="es-MX" sz="1600" b="1" dirty="0" err="1" smtClean="0">
                <a:solidFill>
                  <a:schemeClr val="bg1"/>
                </a:solidFill>
                <a:latin typeface="Tempus Sans ITC" panose="04020404030D07020202" pitchFamily="82" charset="0"/>
              </a:rPr>
              <a:t>url´s</a:t>
            </a:r>
            <a:r>
              <a:rPr lang="es-MX" sz="1600" b="1" dirty="0" smtClean="0">
                <a:solidFill>
                  <a:schemeClr val="bg1"/>
                </a:solidFill>
                <a:latin typeface="Tempus Sans ITC" panose="04020404030D07020202" pitchFamily="82" charset="0"/>
              </a:rPr>
              <a:t> de la web deben ser lo mas amigables posibles, sin cadenas alfanuméricas interminables.</a:t>
            </a:r>
          </a:p>
          <a:p>
            <a:r>
              <a:rPr lang="es-MX" sz="1600" b="1" dirty="0" smtClean="0">
                <a:solidFill>
                  <a:schemeClr val="bg1"/>
                </a:solidFill>
                <a:latin typeface="Tempus Sans ITC" panose="04020404030D07020202" pitchFamily="82" charset="0"/>
              </a:rPr>
              <a:t>7, Usar datos estructurados para lograr mas posibilidades de ser tomados como una respuesta ante la </a:t>
            </a:r>
            <a:r>
              <a:rPr lang="es-MX" sz="1600" b="1" dirty="0" err="1" smtClean="0">
                <a:solidFill>
                  <a:schemeClr val="bg1"/>
                </a:solidFill>
                <a:latin typeface="Tempus Sans ITC" panose="04020404030D07020202" pitchFamily="82" charset="0"/>
              </a:rPr>
              <a:t>keyword</a:t>
            </a:r>
            <a:r>
              <a:rPr lang="es-MX" sz="1600" b="1" dirty="0" smtClean="0">
                <a:solidFill>
                  <a:schemeClr val="bg1"/>
                </a:solidFill>
                <a:latin typeface="Tempus Sans ITC" panose="04020404030D07020202" pitchFamily="82" charset="0"/>
              </a:rPr>
              <a:t> ingresada por un usuario en el motor de búsqueda.</a:t>
            </a:r>
            <a:endParaRPr lang="es-MX" sz="1600" b="1" dirty="0">
              <a:solidFill>
                <a:schemeClr val="bg1"/>
              </a:solidFill>
              <a:latin typeface="Tempus Sans ITC" panose="04020404030D07020202" pitchFamily="82" charset="0"/>
            </a:endParaRPr>
          </a:p>
          <a:p>
            <a:r>
              <a:rPr lang="es-MX" sz="1600" b="1" dirty="0" smtClean="0">
                <a:solidFill>
                  <a:schemeClr val="bg1"/>
                </a:solidFill>
                <a:latin typeface="Tempus Sans ITC" panose="04020404030D07020202" pitchFamily="82" charset="0"/>
              </a:rPr>
              <a:t>8.</a:t>
            </a:r>
            <a:r>
              <a:rPr lang="es-MX" sz="1600" b="1" dirty="0">
                <a:solidFill>
                  <a:schemeClr val="bg1"/>
                </a:solidFill>
                <a:latin typeface="Tempus Sans ITC" panose="04020404030D07020202" pitchFamily="82" charset="0"/>
              </a:rPr>
              <a:t> Si bien el sitio es “</a:t>
            </a:r>
            <a:r>
              <a:rPr lang="es-MX" sz="1600" b="1" dirty="0" err="1">
                <a:solidFill>
                  <a:schemeClr val="bg1"/>
                </a:solidFill>
                <a:latin typeface="Tempus Sans ITC" panose="04020404030D07020202" pitchFamily="82" charset="0"/>
              </a:rPr>
              <a:t>Responsive</a:t>
            </a:r>
            <a:r>
              <a:rPr lang="es-MX" sz="1600" b="1" dirty="0">
                <a:solidFill>
                  <a:schemeClr val="bg1"/>
                </a:solidFill>
                <a:latin typeface="Tempus Sans ITC" panose="04020404030D07020202" pitchFamily="82" charset="0"/>
              </a:rPr>
              <a:t>” en un alto grado, se puede mejorar sin grandes cambios </a:t>
            </a:r>
            <a:r>
              <a:rPr lang="es-MX" sz="1600" b="1" dirty="0" smtClean="0">
                <a:solidFill>
                  <a:schemeClr val="bg1"/>
                </a:solidFill>
                <a:latin typeface="Tempus Sans ITC" panose="04020404030D07020202" pitchFamily="82" charset="0"/>
              </a:rPr>
              <a:t>estructurales la visualización de los elementos “balanceando” el tamaño y proporción de estos. Generando así mas armonía en el recorrido y visualización de la web.</a:t>
            </a:r>
            <a:endParaRPr lang="es-MX" sz="1600" b="1" dirty="0">
              <a:solidFill>
                <a:schemeClr val="bg1"/>
              </a:solidFill>
              <a:latin typeface="Tempus Sans ITC" panose="04020404030D07020202" pitchFamily="82" charset="0"/>
            </a:endParaRPr>
          </a:p>
          <a:p>
            <a:r>
              <a:rPr lang="es-MX" sz="1600" b="1" dirty="0" smtClean="0">
                <a:solidFill>
                  <a:schemeClr val="bg1"/>
                </a:solidFill>
                <a:latin typeface="Tempus Sans ITC" panose="04020404030D07020202" pitchFamily="82" charset="0"/>
              </a:rPr>
              <a:t>9. Finalmente y cuando el SEO </a:t>
            </a:r>
            <a:r>
              <a:rPr lang="es-MX" sz="1600" b="1" dirty="0" err="1" smtClean="0">
                <a:solidFill>
                  <a:schemeClr val="bg1"/>
                </a:solidFill>
                <a:latin typeface="Tempus Sans ITC" panose="04020404030D07020202" pitchFamily="82" charset="0"/>
              </a:rPr>
              <a:t>OnPage</a:t>
            </a:r>
            <a:r>
              <a:rPr lang="es-MX" sz="1600" b="1" dirty="0" smtClean="0">
                <a:solidFill>
                  <a:schemeClr val="bg1"/>
                </a:solidFill>
                <a:latin typeface="Tempus Sans ITC" panose="04020404030D07020202" pitchFamily="82" charset="0"/>
              </a:rPr>
              <a:t> está optimizado, se debe cargar en el buscador el archivo que contiene el mapa del sitio, o sitemap.xml, de esta. Así el motor de búsqueda tiene conocimiento de la estructura de la pagina web. </a:t>
            </a:r>
            <a:endParaRPr lang="es-MX" sz="1600" b="1" dirty="0">
              <a:solidFill>
                <a:schemeClr val="bg1"/>
              </a:solidFill>
              <a:latin typeface="Tempus Sans ITC" panose="04020404030D07020202" pitchFamily="82" charset="0"/>
            </a:endParaRPr>
          </a:p>
        </p:txBody>
      </p:sp>
      <p:sp>
        <p:nvSpPr>
          <p:cNvPr id="6" name="CuadroTexto 5">
            <a:hlinkClick r:id="rId4"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2708979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5" name="CuadroTexto 4"/>
          <p:cNvSpPr txBox="1"/>
          <p:nvPr/>
        </p:nvSpPr>
        <p:spPr>
          <a:xfrm>
            <a:off x="1374006" y="397901"/>
            <a:ext cx="10817994" cy="3277820"/>
          </a:xfrm>
          <a:prstGeom prst="rect">
            <a:avLst/>
          </a:prstGeom>
          <a:noFill/>
        </p:spPr>
        <p:txBody>
          <a:bodyPr wrap="square" rtlCol="0">
            <a:spAutoFit/>
          </a:bodyPr>
          <a:lstStyle/>
          <a:p>
            <a:r>
              <a:rPr lang="es-MX" b="1" dirty="0" smtClean="0">
                <a:latin typeface="Tempus Sans ITC" panose="04020404030D07020202" pitchFamily="82" charset="0"/>
                <a:ea typeface="Open Sans"/>
                <a:cs typeface="Open Sans"/>
                <a:sym typeface="Open Sans"/>
              </a:rPr>
              <a:t>¿por qué son importantes para implementar SEO?</a:t>
            </a:r>
          </a:p>
          <a:p>
            <a:r>
              <a:rPr lang="es-MX" b="1" dirty="0" smtClean="0">
                <a:solidFill>
                  <a:schemeClr val="bg1"/>
                </a:solidFill>
                <a:latin typeface="Tempus Sans ITC" panose="04020404030D07020202" pitchFamily="82" charset="0"/>
                <a:ea typeface="Open Sans"/>
                <a:cs typeface="Open Sans"/>
                <a:sym typeface="Open Sans"/>
              </a:rPr>
              <a:t>Inicialmente debemos enfocarnos en que mas allá del contenido que generemos necesitamos las “</a:t>
            </a:r>
            <a:r>
              <a:rPr lang="es-MX" b="1" dirty="0" err="1" smtClean="0">
                <a:solidFill>
                  <a:schemeClr val="bg1"/>
                </a:solidFill>
                <a:latin typeface="Tempus Sans ITC" panose="04020404030D07020202" pitchFamily="82" charset="0"/>
                <a:ea typeface="Open Sans"/>
                <a:cs typeface="Open Sans"/>
                <a:sym typeface="Open Sans"/>
              </a:rPr>
              <a:t>Keywords</a:t>
            </a:r>
            <a:r>
              <a:rPr lang="es-MX" b="1" dirty="0" smtClean="0">
                <a:solidFill>
                  <a:schemeClr val="bg1"/>
                </a:solidFill>
                <a:latin typeface="Tempus Sans ITC" panose="04020404030D07020202" pitchFamily="82" charset="0"/>
                <a:ea typeface="Open Sans"/>
                <a:cs typeface="Open Sans"/>
                <a:sym typeface="Open Sans"/>
              </a:rPr>
              <a:t>” o “Palabras Claves” que nos van a facilitar el trabajo de SEO </a:t>
            </a:r>
            <a:r>
              <a:rPr lang="es-MX" b="1" dirty="0" err="1" smtClean="0">
                <a:solidFill>
                  <a:schemeClr val="bg1"/>
                </a:solidFill>
                <a:latin typeface="Tempus Sans ITC" panose="04020404030D07020202" pitchFamily="82" charset="0"/>
                <a:ea typeface="Open Sans"/>
                <a:cs typeface="Open Sans"/>
                <a:sym typeface="Open Sans"/>
              </a:rPr>
              <a:t>OnPage</a:t>
            </a:r>
            <a:r>
              <a:rPr lang="es-MX" b="1" dirty="0" smtClean="0">
                <a:solidFill>
                  <a:schemeClr val="bg1"/>
                </a:solidFill>
                <a:latin typeface="Tempus Sans ITC" panose="04020404030D07020202" pitchFamily="82" charset="0"/>
                <a:ea typeface="Open Sans"/>
                <a:cs typeface="Open Sans"/>
                <a:sym typeface="Open Sans"/>
              </a:rPr>
              <a:t> o “Sobre la pagina”. Luego el SEO </a:t>
            </a:r>
            <a:r>
              <a:rPr lang="es-MX" b="1" dirty="0" err="1" smtClean="0">
                <a:solidFill>
                  <a:schemeClr val="bg1"/>
                </a:solidFill>
                <a:latin typeface="Tempus Sans ITC" panose="04020404030D07020202" pitchFamily="82" charset="0"/>
                <a:ea typeface="Open Sans"/>
                <a:cs typeface="Open Sans"/>
                <a:sym typeface="Open Sans"/>
              </a:rPr>
              <a:t>Onpage</a:t>
            </a:r>
            <a:r>
              <a:rPr lang="es-MX" b="1" dirty="0" smtClean="0">
                <a:solidFill>
                  <a:schemeClr val="bg1"/>
                </a:solidFill>
                <a:latin typeface="Tempus Sans ITC" panose="04020404030D07020202" pitchFamily="82" charset="0"/>
                <a:ea typeface="Open Sans"/>
                <a:cs typeface="Open Sans"/>
                <a:sym typeface="Open Sans"/>
              </a:rPr>
              <a:t> nos permite modificar/acondicionar parámetros desde la pagina en sí. De esta manera se logra que un alto porcentaje del posicionamiento sea responsabilidad nuestra, pero con la posibilidad de mejorarla haciendo los cambios </a:t>
            </a:r>
            <a:r>
              <a:rPr lang="es-MX" b="1" dirty="0" err="1" smtClean="0">
                <a:solidFill>
                  <a:schemeClr val="bg1"/>
                </a:solidFill>
                <a:latin typeface="Tempus Sans ITC" panose="04020404030D07020202" pitchFamily="82" charset="0"/>
                <a:ea typeface="Open Sans"/>
                <a:cs typeface="Open Sans"/>
                <a:sym typeface="Open Sans"/>
              </a:rPr>
              <a:t>peritnentes</a:t>
            </a:r>
            <a:r>
              <a:rPr lang="es-MX" b="1" dirty="0" smtClean="0">
                <a:solidFill>
                  <a:schemeClr val="bg1"/>
                </a:solidFill>
                <a:latin typeface="Tempus Sans ITC" panose="04020404030D07020202" pitchFamily="82" charset="0"/>
                <a:ea typeface="Open Sans"/>
                <a:cs typeface="Open Sans"/>
                <a:sym typeface="Open Sans"/>
              </a:rPr>
              <a:t>.</a:t>
            </a:r>
          </a:p>
          <a:p>
            <a:pPr>
              <a:lnSpc>
                <a:spcPct val="150000"/>
              </a:lnSpc>
            </a:pPr>
            <a:r>
              <a:rPr lang="es-MX" b="1" dirty="0" smtClean="0">
                <a:latin typeface="Tempus Sans ITC" panose="04020404030D07020202" pitchFamily="82" charset="0"/>
                <a:ea typeface="Open Sans"/>
                <a:cs typeface="Open Sans"/>
                <a:sym typeface="Open Sans"/>
              </a:rPr>
              <a:t>¿de qué manera es mejor presentarlos?</a:t>
            </a:r>
          </a:p>
          <a:p>
            <a:r>
              <a:rPr lang="es-MX" b="1" dirty="0" smtClean="0">
                <a:solidFill>
                  <a:schemeClr val="bg1"/>
                </a:solidFill>
                <a:latin typeface="Tempus Sans ITC" panose="04020404030D07020202" pitchFamily="82" charset="0"/>
                <a:ea typeface="Open Sans"/>
                <a:cs typeface="Open Sans"/>
                <a:sym typeface="Open Sans"/>
              </a:rPr>
              <a:t>El </a:t>
            </a:r>
            <a:r>
              <a:rPr lang="es-MX" b="1" dirty="0" err="1" smtClean="0">
                <a:solidFill>
                  <a:schemeClr val="bg1"/>
                </a:solidFill>
                <a:latin typeface="Tempus Sans ITC" panose="04020404030D07020202" pitchFamily="82" charset="0"/>
                <a:ea typeface="Open Sans"/>
                <a:cs typeface="Open Sans"/>
                <a:sym typeface="Open Sans"/>
              </a:rPr>
              <a:t>keyword</a:t>
            </a:r>
            <a:r>
              <a:rPr lang="es-MX" b="1" dirty="0" smtClean="0">
                <a:solidFill>
                  <a:schemeClr val="bg1"/>
                </a:solidFill>
                <a:latin typeface="Tempus Sans ITC" panose="04020404030D07020202" pitchFamily="82" charset="0"/>
                <a:ea typeface="Open Sans"/>
                <a:cs typeface="Open Sans"/>
                <a:sym typeface="Open Sans"/>
              </a:rPr>
              <a:t> </a:t>
            </a:r>
            <a:r>
              <a:rPr lang="es-MX" b="1" dirty="0" err="1" smtClean="0">
                <a:solidFill>
                  <a:schemeClr val="bg1"/>
                </a:solidFill>
                <a:latin typeface="Tempus Sans ITC" panose="04020404030D07020202" pitchFamily="82" charset="0"/>
                <a:ea typeface="Open Sans"/>
                <a:cs typeface="Open Sans"/>
                <a:sym typeface="Open Sans"/>
              </a:rPr>
              <a:t>research</a:t>
            </a:r>
            <a:r>
              <a:rPr lang="es-MX" b="1" dirty="0" smtClean="0">
                <a:solidFill>
                  <a:schemeClr val="bg1"/>
                </a:solidFill>
                <a:latin typeface="Tempus Sans ITC" panose="04020404030D07020202" pitchFamily="82" charset="0"/>
                <a:ea typeface="Open Sans"/>
                <a:cs typeface="Open Sans"/>
                <a:sym typeface="Open Sans"/>
              </a:rPr>
              <a:t> es conveniente presentarlo con capturas ejemplificando con palabras y si se pudiera con búsquedas en tiempo real. </a:t>
            </a:r>
          </a:p>
          <a:p>
            <a:r>
              <a:rPr lang="es-MX" b="1" dirty="0" smtClean="0">
                <a:solidFill>
                  <a:schemeClr val="bg1"/>
                </a:solidFill>
                <a:latin typeface="Tempus Sans ITC" panose="04020404030D07020202" pitchFamily="82" charset="0"/>
                <a:ea typeface="Open Sans"/>
                <a:cs typeface="Open Sans"/>
                <a:sym typeface="Open Sans"/>
              </a:rPr>
              <a:t>El SEO </a:t>
            </a:r>
            <a:r>
              <a:rPr lang="es-MX" b="1" dirty="0" err="1" smtClean="0">
                <a:solidFill>
                  <a:schemeClr val="bg1"/>
                </a:solidFill>
                <a:latin typeface="Tempus Sans ITC" panose="04020404030D07020202" pitchFamily="82" charset="0"/>
                <a:ea typeface="Open Sans"/>
                <a:cs typeface="Open Sans"/>
                <a:sym typeface="Open Sans"/>
              </a:rPr>
              <a:t>OnPage</a:t>
            </a:r>
            <a:r>
              <a:rPr lang="es-MX" b="1" dirty="0" smtClean="0">
                <a:solidFill>
                  <a:schemeClr val="bg1"/>
                </a:solidFill>
                <a:latin typeface="Tempus Sans ITC" panose="04020404030D07020202" pitchFamily="82" charset="0"/>
                <a:ea typeface="Open Sans"/>
                <a:cs typeface="Open Sans"/>
                <a:sym typeface="Open Sans"/>
              </a:rPr>
              <a:t> se plantea como un punteo cronológico que le servirá a Valentina para darle directivas al </a:t>
            </a:r>
            <a:r>
              <a:rPr lang="es-MX" b="1" dirty="0" err="1" smtClean="0">
                <a:solidFill>
                  <a:schemeClr val="bg1"/>
                </a:solidFill>
                <a:latin typeface="Tempus Sans ITC" panose="04020404030D07020202" pitchFamily="82" charset="0"/>
                <a:ea typeface="Open Sans"/>
                <a:cs typeface="Open Sans"/>
                <a:sym typeface="Open Sans"/>
              </a:rPr>
              <a:t>webmaster</a:t>
            </a:r>
            <a:r>
              <a:rPr lang="es-MX" b="1" dirty="0" smtClean="0">
                <a:solidFill>
                  <a:schemeClr val="bg1"/>
                </a:solidFill>
                <a:latin typeface="Tempus Sans ITC" panose="04020404030D07020202" pitchFamily="82" charset="0"/>
                <a:ea typeface="Open Sans"/>
                <a:cs typeface="Open Sans"/>
                <a:sym typeface="Open Sans"/>
              </a:rPr>
              <a:t> aportando a la practicidad del método a pesar de no ser tan gráfico.</a:t>
            </a:r>
          </a:p>
        </p:txBody>
      </p:sp>
      <p:sp>
        <p:nvSpPr>
          <p:cNvPr id="10" name="CuadroTexto 9"/>
          <p:cNvSpPr txBox="1"/>
          <p:nvPr/>
        </p:nvSpPr>
        <p:spPr>
          <a:xfrm>
            <a:off x="1374006" y="3617418"/>
            <a:ext cx="10817994" cy="2585323"/>
          </a:xfrm>
          <a:prstGeom prst="rect">
            <a:avLst/>
          </a:prstGeom>
          <a:noFill/>
        </p:spPr>
        <p:txBody>
          <a:bodyPr wrap="square" rtlCol="0">
            <a:spAutoFit/>
          </a:bodyPr>
          <a:lstStyle/>
          <a:p>
            <a:r>
              <a:rPr lang="es-MX" b="1" dirty="0" smtClean="0">
                <a:latin typeface="Tempus Sans ITC" panose="04020404030D07020202" pitchFamily="82" charset="0"/>
                <a:ea typeface="Open Sans"/>
                <a:cs typeface="Open Sans"/>
                <a:sym typeface="Open Sans"/>
              </a:rPr>
              <a:t>¿qué aprendí al respecto?</a:t>
            </a:r>
          </a:p>
          <a:p>
            <a:r>
              <a:rPr lang="es-MX" b="1" dirty="0" smtClean="0">
                <a:solidFill>
                  <a:schemeClr val="bg1"/>
                </a:solidFill>
                <a:latin typeface="Tempus Sans ITC" panose="04020404030D07020202" pitchFamily="82" charset="0"/>
                <a:ea typeface="Open Sans"/>
                <a:cs typeface="Open Sans"/>
                <a:sym typeface="Open Sans"/>
              </a:rPr>
              <a:t>Poder pensar que el </a:t>
            </a:r>
            <a:r>
              <a:rPr lang="es-MX" b="1" dirty="0" err="1" smtClean="0">
                <a:solidFill>
                  <a:schemeClr val="bg1"/>
                </a:solidFill>
                <a:latin typeface="Tempus Sans ITC" panose="04020404030D07020202" pitchFamily="82" charset="0"/>
                <a:ea typeface="Open Sans"/>
                <a:cs typeface="Open Sans"/>
                <a:sym typeface="Open Sans"/>
              </a:rPr>
              <a:t>rankeo</a:t>
            </a:r>
            <a:r>
              <a:rPr lang="es-MX" b="1" dirty="0" smtClean="0">
                <a:solidFill>
                  <a:schemeClr val="bg1"/>
                </a:solidFill>
                <a:latin typeface="Tempus Sans ITC" panose="04020404030D07020202" pitchFamily="82" charset="0"/>
                <a:ea typeface="Open Sans"/>
                <a:cs typeface="Open Sans"/>
                <a:sym typeface="Open Sans"/>
              </a:rPr>
              <a:t> de una pagina en un buscador puede depender de “</a:t>
            </a:r>
            <a:r>
              <a:rPr lang="es-MX" b="1" dirty="0" err="1" smtClean="0">
                <a:solidFill>
                  <a:schemeClr val="bg1"/>
                </a:solidFill>
                <a:latin typeface="Tempus Sans ITC" panose="04020404030D07020202" pitchFamily="82" charset="0"/>
                <a:ea typeface="Open Sans"/>
                <a:cs typeface="Open Sans"/>
                <a:sym typeface="Open Sans"/>
              </a:rPr>
              <a:t>Keywords</a:t>
            </a:r>
            <a:r>
              <a:rPr lang="es-MX" b="1" dirty="0" smtClean="0">
                <a:solidFill>
                  <a:schemeClr val="bg1"/>
                </a:solidFill>
                <a:latin typeface="Tempus Sans ITC" panose="04020404030D07020202" pitchFamily="82" charset="0"/>
                <a:ea typeface="Open Sans"/>
                <a:cs typeface="Open Sans"/>
                <a:sym typeface="Open Sans"/>
              </a:rPr>
              <a:t>” es el principal aprendizaje que me deja este trabajo. </a:t>
            </a:r>
            <a:r>
              <a:rPr lang="es-MX" b="1" dirty="0" smtClean="0">
                <a:solidFill>
                  <a:schemeClr val="bg1"/>
                </a:solidFill>
                <a:latin typeface="Tempus Sans ITC" panose="04020404030D07020202" pitchFamily="82" charset="0"/>
                <a:ea typeface="Open Sans"/>
                <a:cs typeface="Open Sans"/>
                <a:sym typeface="Open Sans"/>
              </a:rPr>
              <a:t>Además </a:t>
            </a:r>
            <a:r>
              <a:rPr lang="es-MX" b="1" dirty="0" smtClean="0">
                <a:solidFill>
                  <a:schemeClr val="bg1"/>
                </a:solidFill>
                <a:latin typeface="Tempus Sans ITC" panose="04020404030D07020202" pitchFamily="82" charset="0"/>
                <a:ea typeface="Open Sans"/>
                <a:cs typeface="Open Sans"/>
                <a:sym typeface="Open Sans"/>
              </a:rPr>
              <a:t>comprendí el balance que debe existir entre las variables, </a:t>
            </a:r>
            <a:r>
              <a:rPr lang="es-MX" b="1" dirty="0" err="1" smtClean="0">
                <a:solidFill>
                  <a:schemeClr val="bg1"/>
                </a:solidFill>
                <a:latin typeface="Tempus Sans ITC" panose="04020404030D07020202" pitchFamily="82" charset="0"/>
                <a:ea typeface="Open Sans"/>
                <a:cs typeface="Open Sans"/>
                <a:sym typeface="Open Sans"/>
              </a:rPr>
              <a:t>keywords</a:t>
            </a:r>
            <a:r>
              <a:rPr lang="es-MX" b="1" dirty="0" smtClean="0">
                <a:solidFill>
                  <a:schemeClr val="bg1"/>
                </a:solidFill>
                <a:latin typeface="Tempus Sans ITC" panose="04020404030D07020202" pitchFamily="82" charset="0"/>
                <a:ea typeface="Open Sans"/>
                <a:cs typeface="Open Sans"/>
                <a:sym typeface="Open Sans"/>
              </a:rPr>
              <a:t>-contenidos-tecnología de una </a:t>
            </a:r>
            <a:r>
              <a:rPr lang="es-MX" b="1" dirty="0" smtClean="0">
                <a:solidFill>
                  <a:schemeClr val="bg1"/>
                </a:solidFill>
                <a:latin typeface="Tempus Sans ITC" panose="04020404030D07020202" pitchFamily="82" charset="0"/>
                <a:ea typeface="Open Sans"/>
                <a:cs typeface="Open Sans"/>
                <a:sym typeface="Open Sans"/>
              </a:rPr>
              <a:t>web, </a:t>
            </a:r>
            <a:r>
              <a:rPr lang="es-MX" b="1" dirty="0" smtClean="0">
                <a:solidFill>
                  <a:schemeClr val="bg1"/>
                </a:solidFill>
                <a:latin typeface="Tempus Sans ITC" panose="04020404030D07020202" pitchFamily="82" charset="0"/>
                <a:ea typeface="Open Sans"/>
                <a:cs typeface="Open Sans"/>
                <a:sym typeface="Open Sans"/>
              </a:rPr>
              <a:t>se traducen en un WebSite exitoso.</a:t>
            </a:r>
          </a:p>
          <a:p>
            <a:r>
              <a:rPr lang="es-MX" b="1" dirty="0" smtClean="0">
                <a:solidFill>
                  <a:schemeClr val="bg1"/>
                </a:solidFill>
                <a:latin typeface="Tempus Sans ITC" panose="04020404030D07020202" pitchFamily="82" charset="0"/>
                <a:ea typeface="Open Sans"/>
                <a:cs typeface="Open Sans"/>
                <a:sym typeface="Open Sans"/>
              </a:rPr>
              <a:t>Además queda mas que claro que una vez hecho SEO se debe respetar un ciclo de revisión, ajuste y optimización de la pagina. Es constancia y un trabajo a largo plazo.</a:t>
            </a:r>
            <a:endParaRPr lang="es-MX" b="1" dirty="0">
              <a:solidFill>
                <a:schemeClr val="bg1"/>
              </a:solidFill>
              <a:latin typeface="Tempus Sans ITC" panose="04020404030D07020202" pitchFamily="82" charset="0"/>
              <a:ea typeface="Open Sans"/>
              <a:cs typeface="Open Sans"/>
              <a:sym typeface="Open Sans"/>
            </a:endParaRPr>
          </a:p>
          <a:p>
            <a:r>
              <a:rPr lang="es-MX" b="1" dirty="0" smtClean="0">
                <a:latin typeface="Tempus Sans ITC" panose="04020404030D07020202" pitchFamily="82" charset="0"/>
                <a:ea typeface="Open Sans"/>
                <a:cs typeface="Open Sans"/>
                <a:sym typeface="Open Sans"/>
              </a:rPr>
              <a:t>¿por qué las decisiones que tomé podrían ser mejores que otras?</a:t>
            </a:r>
          </a:p>
          <a:p>
            <a:r>
              <a:rPr lang="es-MX" b="1" dirty="0" smtClean="0">
                <a:solidFill>
                  <a:schemeClr val="bg1"/>
                </a:solidFill>
                <a:latin typeface="Tempus Sans ITC" panose="04020404030D07020202" pitchFamily="82" charset="0"/>
                <a:ea typeface="Open Sans"/>
                <a:cs typeface="Open Sans"/>
                <a:sym typeface="Open Sans"/>
              </a:rPr>
              <a:t>Las actividades propuestas cumplen un orden cronológico recomendado para iniciar la construcción de un </a:t>
            </a:r>
            <a:r>
              <a:rPr lang="es-MX" b="1" dirty="0" err="1" smtClean="0">
                <a:solidFill>
                  <a:schemeClr val="bg1"/>
                </a:solidFill>
                <a:latin typeface="Tempus Sans ITC" panose="04020404030D07020202" pitchFamily="82" charset="0"/>
                <a:ea typeface="Open Sans"/>
                <a:cs typeface="Open Sans"/>
                <a:sym typeface="Open Sans"/>
              </a:rPr>
              <a:t>website</a:t>
            </a:r>
            <a:r>
              <a:rPr lang="es-MX" b="1" dirty="0" smtClean="0">
                <a:solidFill>
                  <a:schemeClr val="bg1"/>
                </a:solidFill>
                <a:latin typeface="Tempus Sans ITC" panose="04020404030D07020202" pitchFamily="82" charset="0"/>
                <a:ea typeface="Open Sans"/>
                <a:cs typeface="Open Sans"/>
                <a:sym typeface="Open Sans"/>
              </a:rPr>
              <a:t> o mejorar uno existente. Eso hace a la propuesta de estas actividades la mas conveniente.</a:t>
            </a:r>
          </a:p>
        </p:txBody>
      </p:sp>
      <p:sp>
        <p:nvSpPr>
          <p:cNvPr id="6" name="CuadroTexto 5"/>
          <p:cNvSpPr txBox="1"/>
          <p:nvPr/>
        </p:nvSpPr>
        <p:spPr>
          <a:xfrm rot="16200000">
            <a:off x="-125899" y="4025752"/>
            <a:ext cx="1960263" cy="1107996"/>
          </a:xfrm>
          <a:prstGeom prst="rect">
            <a:avLst/>
          </a:prstGeom>
          <a:noFill/>
        </p:spPr>
        <p:txBody>
          <a:bodyPr wrap="square" rtlCol="0">
            <a:spAutoFit/>
          </a:bodyPr>
          <a:lstStyle/>
          <a:p>
            <a:pPr algn="ctr"/>
            <a:r>
              <a:rPr lang="es-AR" sz="6600" b="1" dirty="0" smtClean="0">
                <a:solidFill>
                  <a:srgbClr val="F69D41"/>
                </a:solidFill>
                <a:latin typeface="Tempus Sans ITC" panose="04020404030D07020202" pitchFamily="82" charset="0"/>
              </a:rPr>
              <a:t>SEO</a:t>
            </a:r>
            <a:endParaRPr lang="es-AR" sz="6600" b="1" dirty="0">
              <a:solidFill>
                <a:srgbClr val="F69D41"/>
              </a:solidFill>
              <a:latin typeface="Tempus Sans ITC" panose="04020404030D07020202" pitchFamily="82" charset="0"/>
            </a:endParaRP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99033" y="1879959"/>
            <a:ext cx="2876190" cy="876190"/>
          </a:xfrm>
          <a:prstGeom prst="rect">
            <a:avLst/>
          </a:prstGeom>
        </p:spPr>
      </p:pic>
      <p:sp>
        <p:nvSpPr>
          <p:cNvPr id="7" name="CuadroTexto 6">
            <a:hlinkClick r:id="rId4"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1677266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62896">
            <a:off x="464780" y="352434"/>
            <a:ext cx="1515899" cy="1515899"/>
          </a:xfrm>
          <a:prstGeom prst="rect">
            <a:avLst/>
          </a:prstGeom>
        </p:spPr>
      </p:pic>
      <p:sp>
        <p:nvSpPr>
          <p:cNvPr id="5" name="CuadroTexto 4"/>
          <p:cNvSpPr txBox="1"/>
          <p:nvPr/>
        </p:nvSpPr>
        <p:spPr>
          <a:xfrm>
            <a:off x="1557405" y="250198"/>
            <a:ext cx="10933042" cy="2677656"/>
          </a:xfrm>
          <a:prstGeom prst="rect">
            <a:avLst/>
          </a:prstGeom>
          <a:noFill/>
        </p:spPr>
        <p:txBody>
          <a:bodyPr wrap="square" rtlCol="0">
            <a:spAutoFit/>
          </a:bodyPr>
          <a:lstStyle/>
          <a:p>
            <a:pPr>
              <a:lnSpc>
                <a:spcPct val="150000"/>
              </a:lnSpc>
            </a:pPr>
            <a:r>
              <a:rPr lang="es-AR" sz="2800" b="1" dirty="0" smtClean="0">
                <a:solidFill>
                  <a:schemeClr val="bg1"/>
                </a:solidFill>
                <a:latin typeface="Tempus Sans ITC" panose="04020404030D07020202" pitchFamily="82" charset="0"/>
              </a:rPr>
              <a:t>La siguiente es una propuesta de actividades para captar la atención de Lola, la Coordinadora de Ventas de           ante la necesidad de incrementar sus ventas mediante el uso de estrategias de Marketing Digital.</a:t>
            </a:r>
            <a:endParaRPr lang="es-AR" sz="2800" b="1" dirty="0">
              <a:solidFill>
                <a:schemeClr val="bg1"/>
              </a:solidFill>
              <a:latin typeface="Tempus Sans ITC" panose="04020404030D07020202" pitchFamily="82" charset="0"/>
            </a:endParaRPr>
          </a:p>
        </p:txBody>
      </p:sp>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03485" y="909124"/>
            <a:ext cx="694970" cy="694970"/>
          </a:xfrm>
          <a:prstGeom prst="rect">
            <a:avLst/>
          </a:prstGeom>
        </p:spPr>
      </p:pic>
      <p:sp>
        <p:nvSpPr>
          <p:cNvPr id="25" name="CuadroTexto 24"/>
          <p:cNvSpPr txBox="1"/>
          <p:nvPr/>
        </p:nvSpPr>
        <p:spPr>
          <a:xfrm>
            <a:off x="3087227" y="2373856"/>
            <a:ext cx="8245791" cy="1754326"/>
          </a:xfrm>
          <a:prstGeom prst="rect">
            <a:avLst/>
          </a:prstGeom>
          <a:noFill/>
        </p:spPr>
        <p:txBody>
          <a:bodyPr wrap="square" rtlCol="0">
            <a:spAutoFit/>
          </a:bodyPr>
          <a:lstStyle/>
          <a:p>
            <a:pPr>
              <a:lnSpc>
                <a:spcPct val="150000"/>
              </a:lnSpc>
            </a:pPr>
            <a:r>
              <a:rPr lang="es-AR" sz="2400" b="1" dirty="0" smtClean="0">
                <a:solidFill>
                  <a:schemeClr val="bg1"/>
                </a:solidFill>
                <a:latin typeface="Tempus Sans ITC" panose="04020404030D07020202" pitchFamily="82" charset="0"/>
              </a:rPr>
              <a:t>Por consiguiente se propone mostrarle a Lola las actividades:</a:t>
            </a:r>
          </a:p>
          <a:p>
            <a:pPr>
              <a:lnSpc>
                <a:spcPct val="150000"/>
              </a:lnSpc>
            </a:pPr>
            <a:r>
              <a:rPr lang="es-AR" sz="2400" b="1" dirty="0" smtClean="0">
                <a:solidFill>
                  <a:schemeClr val="bg1"/>
                </a:solidFill>
                <a:latin typeface="Tempus Sans ITC" panose="04020404030D07020202" pitchFamily="82" charset="0"/>
              </a:rPr>
              <a:t>	- Segmentos de Audiencia.</a:t>
            </a:r>
          </a:p>
          <a:p>
            <a:pPr>
              <a:lnSpc>
                <a:spcPct val="150000"/>
              </a:lnSpc>
            </a:pPr>
            <a:r>
              <a:rPr lang="es-AR" sz="2400" b="1" dirty="0">
                <a:solidFill>
                  <a:schemeClr val="bg1"/>
                </a:solidFill>
                <a:latin typeface="Tempus Sans ITC" panose="04020404030D07020202" pitchFamily="82" charset="0"/>
              </a:rPr>
              <a:t>	</a:t>
            </a:r>
            <a:r>
              <a:rPr lang="es-AR" sz="2400" b="1" dirty="0" smtClean="0">
                <a:solidFill>
                  <a:schemeClr val="bg1"/>
                </a:solidFill>
                <a:latin typeface="Tempus Sans ITC" panose="04020404030D07020202" pitchFamily="82" charset="0"/>
              </a:rPr>
              <a:t>- Customer Journey Map.</a:t>
            </a:r>
            <a:endParaRPr lang="es-AR" sz="2400" b="1" dirty="0">
              <a:solidFill>
                <a:schemeClr val="bg1"/>
              </a:solidFill>
              <a:latin typeface="Tempus Sans ITC" panose="04020404030D07020202" pitchFamily="82" charset="0"/>
            </a:endParaRPr>
          </a:p>
        </p:txBody>
      </p:sp>
      <p:sp>
        <p:nvSpPr>
          <p:cNvPr id="12" name="CuadroTexto 11"/>
          <p:cNvSpPr txBox="1"/>
          <p:nvPr/>
        </p:nvSpPr>
        <p:spPr>
          <a:xfrm>
            <a:off x="1357745" y="4128182"/>
            <a:ext cx="10834255" cy="1754326"/>
          </a:xfrm>
          <a:prstGeom prst="rect">
            <a:avLst/>
          </a:prstGeom>
          <a:noFill/>
        </p:spPr>
        <p:txBody>
          <a:bodyPr wrap="square" rtlCol="0">
            <a:spAutoFit/>
          </a:bodyPr>
          <a:lstStyle/>
          <a:p>
            <a:pPr>
              <a:lnSpc>
                <a:spcPct val="150000"/>
              </a:lnSpc>
            </a:pPr>
            <a:r>
              <a:rPr lang="es-AR" sz="2400" b="1" dirty="0" smtClean="0">
                <a:solidFill>
                  <a:schemeClr val="bg1"/>
                </a:solidFill>
                <a:latin typeface="Tempus Sans ITC" panose="04020404030D07020202" pitchFamily="82" charset="0"/>
              </a:rPr>
              <a:t>Inicialmente se podrá ver la presentación dirigida al cliente con audio de exposición.</a:t>
            </a:r>
          </a:p>
          <a:p>
            <a:pPr>
              <a:lnSpc>
                <a:spcPct val="150000"/>
              </a:lnSpc>
            </a:pPr>
            <a:r>
              <a:rPr lang="es-AR" sz="2400" b="1" dirty="0" smtClean="0">
                <a:solidFill>
                  <a:srgbClr val="FFB514"/>
                </a:solidFill>
                <a:latin typeface="Tempus Sans ITC" panose="04020404030D07020202" pitchFamily="82" charset="0"/>
              </a:rPr>
              <a:t>Por favor Iniciar Presentación</a:t>
            </a:r>
            <a:r>
              <a:rPr lang="es-AR" sz="2400" b="1" dirty="0" smtClean="0">
                <a:solidFill>
                  <a:schemeClr val="bg1"/>
                </a:solidFill>
                <a:latin typeface="Tempus Sans ITC" panose="04020404030D07020202" pitchFamily="82" charset="0"/>
              </a:rPr>
              <a:t>. Gracias.</a:t>
            </a:r>
          </a:p>
          <a:p>
            <a:pPr>
              <a:lnSpc>
                <a:spcPct val="150000"/>
              </a:lnSpc>
            </a:pPr>
            <a:r>
              <a:rPr lang="es-AR" sz="2400" b="1" dirty="0" smtClean="0">
                <a:solidFill>
                  <a:schemeClr val="bg1"/>
                </a:solidFill>
                <a:latin typeface="Tempus Sans ITC" panose="04020404030D07020202" pitchFamily="82" charset="0"/>
              </a:rPr>
              <a:t>Luego de presentan las respuestas formales a las preguntas de la consigna. </a:t>
            </a:r>
            <a:endParaRPr lang="es-AR" sz="2400" b="1" dirty="0">
              <a:solidFill>
                <a:schemeClr val="bg1"/>
              </a:solidFill>
              <a:latin typeface="Tempus Sans ITC" panose="04020404030D07020202" pitchFamily="82" charset="0"/>
            </a:endParaRPr>
          </a:p>
        </p:txBody>
      </p:sp>
      <p:sp>
        <p:nvSpPr>
          <p:cNvPr id="7" name="CuadroTexto 6"/>
          <p:cNvSpPr txBox="1"/>
          <p:nvPr/>
        </p:nvSpPr>
        <p:spPr>
          <a:xfrm rot="16200000">
            <a:off x="-2199421" y="2909078"/>
            <a:ext cx="6190213" cy="1323439"/>
          </a:xfrm>
          <a:prstGeom prst="rect">
            <a:avLst/>
          </a:prstGeom>
          <a:noFill/>
        </p:spPr>
        <p:txBody>
          <a:bodyPr wrap="square" rtlCol="0">
            <a:spAutoFit/>
          </a:bodyPr>
          <a:lstStyle/>
          <a:p>
            <a:pPr algn="ctr"/>
            <a:r>
              <a:rPr lang="es-AR" sz="8000" b="1" dirty="0" smtClean="0">
                <a:solidFill>
                  <a:schemeClr val="bg1"/>
                </a:solidFill>
                <a:latin typeface="Tempus Sans ITC" panose="04020404030D07020202" pitchFamily="82" charset="0"/>
              </a:rPr>
              <a:t>ESTRATEGIA</a:t>
            </a:r>
            <a:endParaRPr lang="es-AR" sz="8000" b="1" dirty="0">
              <a:solidFill>
                <a:schemeClr val="bg1"/>
              </a:solidFill>
              <a:latin typeface="Tempus Sans ITC" panose="04020404030D07020202" pitchFamily="82" charset="0"/>
            </a:endParaRPr>
          </a:p>
        </p:txBody>
      </p:sp>
      <p:sp>
        <p:nvSpPr>
          <p:cNvPr id="11" name="CuadroTexto 10">
            <a:hlinkClick r:id="rId4"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2306304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2896">
            <a:off x="464780" y="352434"/>
            <a:ext cx="1515899" cy="1515899"/>
          </a:xfrm>
          <a:prstGeom prst="rect">
            <a:avLst/>
          </a:prstGeom>
        </p:spPr>
      </p:pic>
      <p:sp>
        <p:nvSpPr>
          <p:cNvPr id="5" name="CuadroTexto 4"/>
          <p:cNvSpPr txBox="1"/>
          <p:nvPr/>
        </p:nvSpPr>
        <p:spPr>
          <a:xfrm>
            <a:off x="132283" y="2839722"/>
            <a:ext cx="1753850" cy="523220"/>
          </a:xfrm>
          <a:prstGeom prst="rect">
            <a:avLst/>
          </a:prstGeom>
          <a:noFill/>
        </p:spPr>
        <p:txBody>
          <a:bodyPr wrap="square" rtlCol="0">
            <a:spAutoFit/>
          </a:bodyPr>
          <a:lstStyle/>
          <a:p>
            <a:pPr algn="ctr"/>
            <a:r>
              <a:rPr lang="es-AR" sz="2800" b="1" dirty="0" smtClean="0">
                <a:solidFill>
                  <a:schemeClr val="bg1"/>
                </a:solidFill>
                <a:latin typeface="Tempus Sans ITC" panose="04020404030D07020202" pitchFamily="82" charset="0"/>
              </a:rPr>
              <a:t>Cliente:</a:t>
            </a:r>
            <a:endParaRPr lang="es-AR" sz="2800" b="1" dirty="0">
              <a:solidFill>
                <a:schemeClr val="bg1"/>
              </a:solidFill>
              <a:latin typeface="Tempus Sans ITC" panose="04020404030D07020202" pitchFamily="82" charset="0"/>
            </a:endParaRPr>
          </a:p>
        </p:txBody>
      </p:sp>
      <p:pic>
        <p:nvPicPr>
          <p:cNvPr id="9" name="Imagen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6501" y="3362942"/>
            <a:ext cx="2138783" cy="2138783"/>
          </a:xfrm>
          <a:prstGeom prst="rect">
            <a:avLst/>
          </a:prstGeom>
        </p:spPr>
      </p:pic>
      <p:grpSp>
        <p:nvGrpSpPr>
          <p:cNvPr id="14" name="Grupo 13"/>
          <p:cNvGrpSpPr/>
          <p:nvPr/>
        </p:nvGrpSpPr>
        <p:grpSpPr>
          <a:xfrm>
            <a:off x="4987549" y="4978764"/>
            <a:ext cx="4502813" cy="604765"/>
            <a:chOff x="6698086" y="3840117"/>
            <a:chExt cx="3637207" cy="1178719"/>
          </a:xfrm>
        </p:grpSpPr>
        <p:sp>
          <p:nvSpPr>
            <p:cNvPr id="11" name="Rectángulo redondeado 10"/>
            <p:cNvSpPr/>
            <p:nvPr/>
          </p:nvSpPr>
          <p:spPr>
            <a:xfrm>
              <a:off x="6814611" y="3845545"/>
              <a:ext cx="3408770" cy="11732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3200"/>
            </a:p>
          </p:txBody>
        </p:sp>
        <p:sp>
          <p:nvSpPr>
            <p:cNvPr id="2" name="Rectángulo 1"/>
            <p:cNvSpPr/>
            <p:nvPr/>
          </p:nvSpPr>
          <p:spPr>
            <a:xfrm>
              <a:off x="6698086" y="3840117"/>
              <a:ext cx="3637207" cy="1139757"/>
            </a:xfrm>
            <a:prstGeom prst="rect">
              <a:avLst/>
            </a:prstGeom>
          </p:spPr>
          <p:txBody>
            <a:bodyPr wrap="square">
              <a:spAutoFit/>
            </a:bodyPr>
            <a:lstStyle/>
            <a:p>
              <a:pPr algn="ctr"/>
              <a:r>
                <a:rPr lang="es-AR" sz="3200" b="1" dirty="0" smtClean="0">
                  <a:solidFill>
                    <a:schemeClr val="bg1"/>
                  </a:solidFill>
                  <a:latin typeface="Tempus Sans ITC" panose="04020404030D07020202" pitchFamily="82" charset="0"/>
                </a:rPr>
                <a:t>Customer </a:t>
              </a:r>
              <a:r>
                <a:rPr lang="es-AR" sz="3200" b="1" dirty="0">
                  <a:solidFill>
                    <a:schemeClr val="bg1"/>
                  </a:solidFill>
                  <a:latin typeface="Tempus Sans ITC" panose="04020404030D07020202" pitchFamily="82" charset="0"/>
                </a:rPr>
                <a:t>Journey </a:t>
              </a:r>
              <a:r>
                <a:rPr lang="es-AR" sz="3200" b="1" dirty="0" smtClean="0">
                  <a:solidFill>
                    <a:schemeClr val="bg1"/>
                  </a:solidFill>
                  <a:latin typeface="Tempus Sans ITC" panose="04020404030D07020202" pitchFamily="82" charset="0"/>
                </a:rPr>
                <a:t>Map</a:t>
              </a:r>
              <a:endParaRPr lang="es-AR" sz="3200" b="1" dirty="0">
                <a:solidFill>
                  <a:schemeClr val="bg1"/>
                </a:solidFill>
                <a:latin typeface="Tempus Sans ITC" panose="04020404030D07020202" pitchFamily="82" charset="0"/>
              </a:endParaRPr>
            </a:p>
          </p:txBody>
        </p:sp>
      </p:grpSp>
      <p:grpSp>
        <p:nvGrpSpPr>
          <p:cNvPr id="13" name="Grupo 12"/>
          <p:cNvGrpSpPr/>
          <p:nvPr/>
        </p:nvGrpSpPr>
        <p:grpSpPr>
          <a:xfrm>
            <a:off x="4391898" y="3240189"/>
            <a:ext cx="5569526" cy="599807"/>
            <a:chOff x="1589823" y="3978974"/>
            <a:chExt cx="4703856" cy="599807"/>
          </a:xfrm>
        </p:grpSpPr>
        <p:sp>
          <p:nvSpPr>
            <p:cNvPr id="4" name="Rectángulo redondeado 3"/>
            <p:cNvSpPr/>
            <p:nvPr/>
          </p:nvSpPr>
          <p:spPr>
            <a:xfrm>
              <a:off x="1869951" y="3978974"/>
              <a:ext cx="3964178" cy="5998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3200"/>
            </a:p>
          </p:txBody>
        </p:sp>
        <p:sp>
          <p:nvSpPr>
            <p:cNvPr id="3" name="Rectángulo 2"/>
            <p:cNvSpPr/>
            <p:nvPr/>
          </p:nvSpPr>
          <p:spPr>
            <a:xfrm>
              <a:off x="1589823" y="3992522"/>
              <a:ext cx="4703856" cy="584775"/>
            </a:xfrm>
            <a:prstGeom prst="rect">
              <a:avLst/>
            </a:prstGeom>
          </p:spPr>
          <p:txBody>
            <a:bodyPr wrap="square">
              <a:spAutoFit/>
            </a:bodyPr>
            <a:lstStyle/>
            <a:p>
              <a:pPr algn="ctr"/>
              <a:r>
                <a:rPr lang="es-AR" sz="3200" b="1" dirty="0" smtClean="0">
                  <a:solidFill>
                    <a:schemeClr val="bg1"/>
                  </a:solidFill>
                  <a:latin typeface="Tempus Sans ITC" panose="04020404030D07020202" pitchFamily="82" charset="0"/>
                </a:rPr>
                <a:t>Segmentos </a:t>
              </a:r>
              <a:r>
                <a:rPr lang="es-AR" sz="3200" b="1" dirty="0">
                  <a:solidFill>
                    <a:schemeClr val="bg1"/>
                  </a:solidFill>
                  <a:latin typeface="Tempus Sans ITC" panose="04020404030D07020202" pitchFamily="82" charset="0"/>
                </a:rPr>
                <a:t>de </a:t>
              </a:r>
              <a:r>
                <a:rPr lang="es-AR" sz="3200" b="1" dirty="0" smtClean="0">
                  <a:solidFill>
                    <a:schemeClr val="bg1"/>
                  </a:solidFill>
                  <a:latin typeface="Tempus Sans ITC" panose="04020404030D07020202" pitchFamily="82" charset="0"/>
                </a:rPr>
                <a:t>Audiencia</a:t>
              </a:r>
              <a:endParaRPr lang="es-AR" sz="3200" b="1" dirty="0">
                <a:solidFill>
                  <a:schemeClr val="bg1"/>
                </a:solidFill>
                <a:latin typeface="Tempus Sans ITC" panose="04020404030D07020202" pitchFamily="82" charset="0"/>
              </a:endParaRPr>
            </a:p>
          </p:txBody>
        </p:sp>
      </p:grpSp>
      <p:grpSp>
        <p:nvGrpSpPr>
          <p:cNvPr id="7" name="Grupo 6"/>
          <p:cNvGrpSpPr/>
          <p:nvPr/>
        </p:nvGrpSpPr>
        <p:grpSpPr>
          <a:xfrm>
            <a:off x="3328483" y="564624"/>
            <a:ext cx="7696356" cy="1352200"/>
            <a:chOff x="448405" y="1777708"/>
            <a:chExt cx="6575980" cy="1142165"/>
          </a:xfrm>
        </p:grpSpPr>
        <p:sp>
          <p:nvSpPr>
            <p:cNvPr id="12" name="Rectángulo redondeado 11"/>
            <p:cNvSpPr/>
            <p:nvPr/>
          </p:nvSpPr>
          <p:spPr>
            <a:xfrm>
              <a:off x="448405" y="1895144"/>
              <a:ext cx="6575980" cy="10247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600" dirty="0"/>
            </a:p>
          </p:txBody>
        </p:sp>
        <p:sp>
          <p:nvSpPr>
            <p:cNvPr id="8" name="Rectángulo 7"/>
            <p:cNvSpPr/>
            <p:nvPr/>
          </p:nvSpPr>
          <p:spPr>
            <a:xfrm>
              <a:off x="656819" y="1777708"/>
              <a:ext cx="6367566" cy="1124371"/>
            </a:xfrm>
            <a:prstGeom prst="rect">
              <a:avLst/>
            </a:prstGeom>
          </p:spPr>
          <p:txBody>
            <a:bodyPr wrap="square">
              <a:spAutoFit/>
            </a:bodyPr>
            <a:lstStyle/>
            <a:p>
              <a:pPr algn="ctr">
                <a:lnSpc>
                  <a:spcPct val="150000"/>
                </a:lnSpc>
              </a:pPr>
              <a:r>
                <a:rPr lang="es-AR" sz="2800" b="1" dirty="0" smtClean="0">
                  <a:solidFill>
                    <a:schemeClr val="bg1"/>
                  </a:solidFill>
                  <a:latin typeface="Tempus Sans ITC" panose="04020404030D07020202" pitchFamily="82" charset="0"/>
                </a:rPr>
                <a:t>Objetivos: </a:t>
              </a:r>
              <a:r>
                <a:rPr lang="es-AR" sz="2800" b="1" dirty="0">
                  <a:solidFill>
                    <a:schemeClr val="bg1"/>
                  </a:solidFill>
                  <a:latin typeface="Tempus Sans ITC" panose="04020404030D07020202" pitchFamily="82" charset="0"/>
                </a:rPr>
                <a:t>incrementar </a:t>
              </a:r>
              <a:r>
                <a:rPr lang="es-AR" sz="2800" b="1" dirty="0" smtClean="0">
                  <a:solidFill>
                    <a:schemeClr val="bg1"/>
                  </a:solidFill>
                  <a:latin typeface="Tempus Sans ITC" panose="04020404030D07020202" pitchFamily="82" charset="0"/>
                </a:rPr>
                <a:t>ventas </a:t>
              </a:r>
              <a:r>
                <a:rPr lang="es-AR" sz="2800" b="1" dirty="0">
                  <a:solidFill>
                    <a:schemeClr val="bg1"/>
                  </a:solidFill>
                  <a:latin typeface="Tempus Sans ITC" panose="04020404030D07020202" pitchFamily="82" charset="0"/>
                </a:rPr>
                <a:t>mediante el uso de </a:t>
              </a:r>
              <a:r>
                <a:rPr lang="es-AR" sz="2800" b="1" dirty="0" smtClean="0">
                  <a:solidFill>
                    <a:schemeClr val="bg1"/>
                  </a:solidFill>
                  <a:latin typeface="Tempus Sans ITC" panose="04020404030D07020202" pitchFamily="82" charset="0"/>
                </a:rPr>
                <a:t>Estrategias </a:t>
              </a:r>
              <a:r>
                <a:rPr lang="es-AR" sz="2800" b="1" dirty="0">
                  <a:solidFill>
                    <a:schemeClr val="bg1"/>
                  </a:solidFill>
                  <a:latin typeface="Tempus Sans ITC" panose="04020404030D07020202" pitchFamily="82" charset="0"/>
                </a:rPr>
                <a:t>de Marketing Digital.</a:t>
              </a:r>
            </a:p>
          </p:txBody>
        </p:sp>
      </p:grpSp>
      <p:sp>
        <p:nvSpPr>
          <p:cNvPr id="15" name="Flecha abajo 14"/>
          <p:cNvSpPr/>
          <p:nvPr/>
        </p:nvSpPr>
        <p:spPr>
          <a:xfrm>
            <a:off x="5870888" y="2307955"/>
            <a:ext cx="2590971" cy="541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Flecha abajo 16"/>
          <p:cNvSpPr/>
          <p:nvPr/>
        </p:nvSpPr>
        <p:spPr>
          <a:xfrm>
            <a:off x="5906839" y="4169635"/>
            <a:ext cx="2590971" cy="5411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
        <p:nvSpPr>
          <p:cNvPr id="20" name="CuadroTexto 19">
            <a:hlinkClick r:id="rId9"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custDataLst>
      <p:tags r:id="rId1"/>
    </p:custDataLst>
    <p:extLst>
      <p:ext uri="{BB962C8B-B14F-4D97-AF65-F5344CB8AC3E}">
        <p14:creationId xmlns:p14="http://schemas.microsoft.com/office/powerpoint/2010/main" val="3097014798"/>
      </p:ext>
    </p:extLst>
  </p:cSld>
  <p:clrMapOvr>
    <a:masterClrMapping/>
  </p:clrMapOvr>
  <mc:AlternateContent xmlns:mc="http://schemas.openxmlformats.org/markup-compatibility/2006">
    <mc:Choice xmlns:p14="http://schemas.microsoft.com/office/powerpoint/2010/main" Requires="p14">
      <p:transition spd="slow" p14:dur="2000" advTm="42545"/>
    </mc:Choice>
    <mc:Fallback>
      <p:transition spd="slow" advTm="42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6"/>
                </p:tgtEl>
              </p:cMediaNode>
            </p:audio>
          </p:childTnLst>
        </p:cTn>
      </p:par>
    </p:tnLst>
    <p:bldLst>
      <p:bldP spid="15"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2896">
            <a:off x="464780" y="352434"/>
            <a:ext cx="1515899" cy="1515899"/>
          </a:xfrm>
          <a:prstGeom prst="rect">
            <a:avLst/>
          </a:prstGeom>
        </p:spPr>
      </p:pic>
      <p:sp>
        <p:nvSpPr>
          <p:cNvPr id="3" name="Rectángulo 2"/>
          <p:cNvSpPr/>
          <p:nvPr/>
        </p:nvSpPr>
        <p:spPr>
          <a:xfrm>
            <a:off x="4024207" y="29201"/>
            <a:ext cx="4194927" cy="738664"/>
          </a:xfrm>
          <a:prstGeom prst="rect">
            <a:avLst/>
          </a:prstGeom>
        </p:spPr>
        <p:txBody>
          <a:bodyPr wrap="square">
            <a:spAutoFit/>
          </a:bodyPr>
          <a:lstStyle/>
          <a:p>
            <a:pPr algn="ctr">
              <a:lnSpc>
                <a:spcPct val="150000"/>
              </a:lnSpc>
            </a:pPr>
            <a:r>
              <a:rPr lang="es-AR" sz="2800" b="1" u="sng" dirty="0" smtClean="0">
                <a:solidFill>
                  <a:schemeClr val="bg1"/>
                </a:solidFill>
                <a:latin typeface="Tempus Sans ITC" panose="04020404030D07020202" pitchFamily="82" charset="0"/>
              </a:rPr>
              <a:t>Segmentos </a:t>
            </a:r>
            <a:r>
              <a:rPr lang="es-AR" sz="2800" b="1" u="sng" dirty="0">
                <a:solidFill>
                  <a:schemeClr val="bg1"/>
                </a:solidFill>
                <a:latin typeface="Tempus Sans ITC" panose="04020404030D07020202" pitchFamily="82" charset="0"/>
              </a:rPr>
              <a:t>de </a:t>
            </a:r>
            <a:r>
              <a:rPr lang="es-AR" sz="2800" b="1" u="sng" dirty="0" smtClean="0">
                <a:solidFill>
                  <a:schemeClr val="bg1"/>
                </a:solidFill>
                <a:latin typeface="Tempus Sans ITC" panose="04020404030D07020202" pitchFamily="82" charset="0"/>
              </a:rPr>
              <a:t>Audiencia</a:t>
            </a:r>
            <a:endParaRPr lang="es-AR" sz="2800" b="1" u="sng" dirty="0">
              <a:solidFill>
                <a:schemeClr val="bg1"/>
              </a:solidFill>
              <a:latin typeface="Tempus Sans ITC" panose="04020404030D07020202" pitchFamily="82" charset="0"/>
            </a:endParaRPr>
          </a:p>
        </p:txBody>
      </p:sp>
      <p:sp>
        <p:nvSpPr>
          <p:cNvPr id="23" name="Rectángulo 22"/>
          <p:cNvSpPr/>
          <p:nvPr/>
        </p:nvSpPr>
        <p:spPr>
          <a:xfrm>
            <a:off x="6541338" y="3376700"/>
            <a:ext cx="3936731" cy="2308324"/>
          </a:xfrm>
          <a:prstGeom prst="rect">
            <a:avLst/>
          </a:prstGeom>
          <a:solidFill>
            <a:srgbClr val="455E75"/>
          </a:solidFill>
          <a:ln w="76200">
            <a:solidFill>
              <a:srgbClr val="FFB514"/>
            </a:solidFill>
          </a:ln>
        </p:spPr>
        <p:txBody>
          <a:bodyPr wrap="square">
            <a:spAutoFit/>
          </a:bodyPr>
          <a:lstStyle/>
          <a:p>
            <a:r>
              <a:rPr lang="es-MX" sz="2400" b="1" dirty="0">
                <a:solidFill>
                  <a:schemeClr val="bg1"/>
                </a:solidFill>
                <a:latin typeface="Tempus Sans ITC" panose="04020404030D07020202" pitchFamily="82" charset="0"/>
              </a:rPr>
              <a:t>Audiencia Publicitaria:</a:t>
            </a:r>
            <a:endParaRPr lang="es-MX" sz="2400" dirty="0">
              <a:solidFill>
                <a:schemeClr val="bg1"/>
              </a:solidFill>
              <a:latin typeface="Tempus Sans ITC" panose="04020404030D07020202" pitchFamily="82" charset="0"/>
            </a:endParaRPr>
          </a:p>
          <a:p>
            <a:pPr>
              <a:buFont typeface="+mj-lt"/>
              <a:buAutoNum type="arabicPeriod"/>
            </a:pPr>
            <a:r>
              <a:rPr lang="es-MX" sz="2400" dirty="0">
                <a:solidFill>
                  <a:schemeClr val="bg1"/>
                </a:solidFill>
                <a:latin typeface="Tempus Sans ITC" panose="04020404030D07020202" pitchFamily="82" charset="0"/>
              </a:rPr>
              <a:t>    </a:t>
            </a:r>
            <a:r>
              <a:rPr lang="es-MX" sz="2400" b="1" dirty="0">
                <a:solidFill>
                  <a:schemeClr val="bg1"/>
                </a:solidFill>
                <a:latin typeface="Tempus Sans ITC" panose="04020404030D07020202" pitchFamily="82" charset="0"/>
              </a:rPr>
              <a:t>Facebook:</a:t>
            </a:r>
            <a:r>
              <a:rPr lang="es-MX" sz="2400" dirty="0">
                <a:solidFill>
                  <a:schemeClr val="bg1"/>
                </a:solidFill>
                <a:latin typeface="Tempus Sans ITC" panose="04020404030D07020202" pitchFamily="82" charset="0"/>
              </a:rPr>
              <a:t> 32 millones</a:t>
            </a:r>
          </a:p>
          <a:p>
            <a:pPr>
              <a:buFont typeface="+mj-lt"/>
              <a:buAutoNum type="arabicPeriod"/>
            </a:pPr>
            <a:r>
              <a:rPr lang="es-MX" sz="2400" dirty="0">
                <a:solidFill>
                  <a:schemeClr val="bg1"/>
                </a:solidFill>
                <a:latin typeface="Tempus Sans ITC" panose="04020404030D07020202" pitchFamily="82" charset="0"/>
              </a:rPr>
              <a:t>    </a:t>
            </a:r>
            <a:r>
              <a:rPr lang="es-MX" sz="2400" b="1" dirty="0">
                <a:solidFill>
                  <a:schemeClr val="bg1"/>
                </a:solidFill>
                <a:latin typeface="Tempus Sans ITC" panose="04020404030D07020202" pitchFamily="82" charset="0"/>
              </a:rPr>
              <a:t>Instagram:</a:t>
            </a:r>
            <a:r>
              <a:rPr lang="es-MX" sz="2400" dirty="0">
                <a:solidFill>
                  <a:schemeClr val="bg1"/>
                </a:solidFill>
                <a:latin typeface="Tempus Sans ITC" panose="04020404030D07020202" pitchFamily="82" charset="0"/>
              </a:rPr>
              <a:t> 16 millones</a:t>
            </a:r>
          </a:p>
          <a:p>
            <a:pPr>
              <a:buFont typeface="+mj-lt"/>
              <a:buAutoNum type="arabicPeriod"/>
            </a:pPr>
            <a:r>
              <a:rPr lang="es-MX" sz="2400" dirty="0">
                <a:solidFill>
                  <a:schemeClr val="bg1"/>
                </a:solidFill>
                <a:latin typeface="Tempus Sans ITC" panose="04020404030D07020202" pitchFamily="82" charset="0"/>
              </a:rPr>
              <a:t>    </a:t>
            </a:r>
            <a:r>
              <a:rPr lang="es-MX" sz="2400" b="1" dirty="0">
                <a:solidFill>
                  <a:schemeClr val="bg1"/>
                </a:solidFill>
                <a:latin typeface="Tempus Sans ITC" panose="04020404030D07020202" pitchFamily="82" charset="0"/>
              </a:rPr>
              <a:t>Twitter:</a:t>
            </a:r>
            <a:r>
              <a:rPr lang="es-MX" sz="2400" dirty="0">
                <a:solidFill>
                  <a:schemeClr val="bg1"/>
                </a:solidFill>
                <a:latin typeface="Tempus Sans ITC" panose="04020404030D07020202" pitchFamily="82" charset="0"/>
              </a:rPr>
              <a:t> 4.20 millones</a:t>
            </a:r>
          </a:p>
          <a:p>
            <a:pPr>
              <a:buFont typeface="+mj-lt"/>
              <a:buAutoNum type="arabicPeriod"/>
            </a:pPr>
            <a:r>
              <a:rPr lang="es-MX" sz="2400" dirty="0">
                <a:solidFill>
                  <a:schemeClr val="bg1"/>
                </a:solidFill>
                <a:latin typeface="Tempus Sans ITC" panose="04020404030D07020202" pitchFamily="82" charset="0"/>
              </a:rPr>
              <a:t>    </a:t>
            </a:r>
            <a:r>
              <a:rPr lang="es-MX" sz="2400" b="1" dirty="0">
                <a:solidFill>
                  <a:schemeClr val="bg1"/>
                </a:solidFill>
                <a:latin typeface="Tempus Sans ITC" panose="04020404030D07020202" pitchFamily="82" charset="0"/>
              </a:rPr>
              <a:t>Snapchat:</a:t>
            </a:r>
            <a:r>
              <a:rPr lang="es-MX" sz="2400" dirty="0">
                <a:solidFill>
                  <a:schemeClr val="bg1"/>
                </a:solidFill>
                <a:latin typeface="Tempus Sans ITC" panose="04020404030D07020202" pitchFamily="82" charset="0"/>
              </a:rPr>
              <a:t> 2.75 millones</a:t>
            </a:r>
          </a:p>
          <a:p>
            <a:pPr>
              <a:buFont typeface="+mj-lt"/>
              <a:buAutoNum type="arabicPeriod"/>
            </a:pPr>
            <a:r>
              <a:rPr lang="es-MX" sz="2400" dirty="0">
                <a:solidFill>
                  <a:schemeClr val="bg1"/>
                </a:solidFill>
                <a:latin typeface="Tempus Sans ITC" panose="04020404030D07020202" pitchFamily="82" charset="0"/>
              </a:rPr>
              <a:t>    </a:t>
            </a:r>
            <a:r>
              <a:rPr lang="es-MX" sz="2400" b="1" dirty="0" err="1">
                <a:solidFill>
                  <a:schemeClr val="bg1"/>
                </a:solidFill>
                <a:latin typeface="Tempus Sans ITC" panose="04020404030D07020202" pitchFamily="82" charset="0"/>
              </a:rPr>
              <a:t>Linkedln</a:t>
            </a:r>
            <a:r>
              <a:rPr lang="es-MX" sz="2400" b="1" dirty="0">
                <a:solidFill>
                  <a:schemeClr val="bg1"/>
                </a:solidFill>
                <a:latin typeface="Tempus Sans ITC" panose="04020404030D07020202" pitchFamily="82" charset="0"/>
              </a:rPr>
              <a:t>:</a:t>
            </a:r>
            <a:r>
              <a:rPr lang="es-MX" sz="2400" dirty="0">
                <a:solidFill>
                  <a:schemeClr val="bg1"/>
                </a:solidFill>
                <a:latin typeface="Tempus Sans ITC" panose="04020404030D07020202" pitchFamily="82" charset="0"/>
              </a:rPr>
              <a:t> 6.80 millones</a:t>
            </a:r>
          </a:p>
        </p:txBody>
      </p:sp>
      <p:grpSp>
        <p:nvGrpSpPr>
          <p:cNvPr id="13" name="Grupo 12"/>
          <p:cNvGrpSpPr/>
          <p:nvPr/>
        </p:nvGrpSpPr>
        <p:grpSpPr>
          <a:xfrm>
            <a:off x="807629" y="5484969"/>
            <a:ext cx="2091262" cy="808497"/>
            <a:chOff x="9591566" y="4804081"/>
            <a:chExt cx="2091262" cy="808497"/>
          </a:xfrm>
        </p:grpSpPr>
        <p:sp>
          <p:nvSpPr>
            <p:cNvPr id="24" name="Rectángulo 23"/>
            <p:cNvSpPr/>
            <p:nvPr/>
          </p:nvSpPr>
          <p:spPr>
            <a:xfrm>
              <a:off x="9591566" y="4804081"/>
              <a:ext cx="1291082" cy="400110"/>
            </a:xfrm>
            <a:prstGeom prst="rect">
              <a:avLst/>
            </a:prstGeom>
          </p:spPr>
          <p:txBody>
            <a:bodyPr wrap="square">
              <a:spAutoFit/>
            </a:bodyPr>
            <a:lstStyle/>
            <a:p>
              <a:r>
                <a:rPr lang="es-MX" sz="2000" b="1" dirty="0">
                  <a:solidFill>
                    <a:schemeClr val="bg1"/>
                  </a:solidFill>
                  <a:latin typeface="Tempus Sans ITC" panose="04020404030D07020202" pitchFamily="82" charset="0"/>
                </a:rPr>
                <a:t>Fuente</a:t>
              </a:r>
              <a:r>
                <a:rPr lang="es-MX" sz="2000" b="1" dirty="0" smtClean="0">
                  <a:solidFill>
                    <a:schemeClr val="bg1"/>
                  </a:solidFill>
                  <a:latin typeface="Tempus Sans ITC" panose="04020404030D07020202" pitchFamily="82" charset="0"/>
                </a:rPr>
                <a:t>:</a:t>
              </a:r>
              <a:endParaRPr lang="es-MX" sz="2000" dirty="0">
                <a:solidFill>
                  <a:schemeClr val="bg1"/>
                </a:solidFill>
                <a:latin typeface="Tempus Sans ITC" panose="04020404030D07020202" pitchFamily="82" charset="0"/>
              </a:endParaRPr>
            </a:p>
          </p:txBody>
        </p:sp>
        <p:pic>
          <p:nvPicPr>
            <p:cNvPr id="25" name="Imagen 24">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91566" y="5173413"/>
              <a:ext cx="2091262" cy="439165"/>
            </a:xfrm>
            <a:prstGeom prst="rect">
              <a:avLst/>
            </a:prstGeom>
          </p:spPr>
        </p:pic>
      </p:grpSp>
      <p:sp>
        <p:nvSpPr>
          <p:cNvPr id="2" name="Rectángulo 1"/>
          <p:cNvSpPr/>
          <p:nvPr/>
        </p:nvSpPr>
        <p:spPr>
          <a:xfrm>
            <a:off x="5595845" y="795423"/>
            <a:ext cx="5827718" cy="2369880"/>
          </a:xfrm>
          <a:prstGeom prst="rect">
            <a:avLst/>
          </a:prstGeom>
          <a:solidFill>
            <a:srgbClr val="455E75"/>
          </a:solidFill>
          <a:ln w="76200">
            <a:solidFill>
              <a:srgbClr val="FFB514"/>
            </a:solidFill>
          </a:ln>
        </p:spPr>
        <p:txBody>
          <a:bodyPr wrap="square">
            <a:spAutoFit/>
          </a:bodyPr>
          <a:lstStyle/>
          <a:p>
            <a:r>
              <a:rPr lang="es-MX" sz="2400" b="1" u="sng" dirty="0">
                <a:solidFill>
                  <a:schemeClr val="bg1"/>
                </a:solidFill>
                <a:latin typeface="Tempus Sans ITC" panose="04020404030D07020202" pitchFamily="82" charset="0"/>
              </a:rPr>
              <a:t>R</a:t>
            </a:r>
            <a:r>
              <a:rPr lang="es-MX" sz="2400" b="1" u="sng" dirty="0" smtClean="0">
                <a:solidFill>
                  <a:schemeClr val="bg1"/>
                </a:solidFill>
                <a:latin typeface="Tempus Sans ITC" panose="04020404030D07020202" pitchFamily="82" charset="0"/>
              </a:rPr>
              <a:t>edes Sociales con </a:t>
            </a:r>
            <a:r>
              <a:rPr lang="es-MX" sz="2400" b="1" u="sng" dirty="0">
                <a:solidFill>
                  <a:schemeClr val="bg1"/>
                </a:solidFill>
                <a:latin typeface="Tempus Sans ITC" panose="04020404030D07020202" pitchFamily="82" charset="0"/>
              </a:rPr>
              <a:t>más usuarios activos</a:t>
            </a:r>
            <a:r>
              <a:rPr lang="es-MX" sz="2400" b="1" dirty="0">
                <a:solidFill>
                  <a:schemeClr val="bg1"/>
                </a:solidFill>
                <a:latin typeface="Tempus Sans ITC" panose="04020404030D07020202" pitchFamily="82" charset="0"/>
              </a:rPr>
              <a:t>:</a:t>
            </a:r>
          </a:p>
          <a:p>
            <a:pPr>
              <a:buFont typeface="+mj-lt"/>
              <a:buAutoNum type="arabicPeriod"/>
            </a:pPr>
            <a:r>
              <a:rPr lang="es-MX" sz="2400" dirty="0">
                <a:solidFill>
                  <a:schemeClr val="bg1"/>
                </a:solidFill>
                <a:latin typeface="Tempus Sans ITC" panose="04020404030D07020202" pitchFamily="82" charset="0"/>
              </a:rPr>
              <a:t>    </a:t>
            </a:r>
            <a:r>
              <a:rPr lang="es-MX" sz="2400" b="1" dirty="0">
                <a:solidFill>
                  <a:schemeClr val="bg1"/>
                </a:solidFill>
                <a:latin typeface="Tempus Sans ITC" panose="04020404030D07020202" pitchFamily="82" charset="0"/>
              </a:rPr>
              <a:t>YouTube: </a:t>
            </a:r>
            <a:r>
              <a:rPr lang="es-MX" sz="2400" dirty="0">
                <a:solidFill>
                  <a:schemeClr val="bg1"/>
                </a:solidFill>
                <a:latin typeface="Tempus Sans ITC" panose="04020404030D07020202" pitchFamily="82" charset="0"/>
              </a:rPr>
              <a:t>93%</a:t>
            </a:r>
          </a:p>
          <a:p>
            <a:pPr>
              <a:buFont typeface="+mj-lt"/>
              <a:buAutoNum type="arabicPeriod"/>
            </a:pPr>
            <a:r>
              <a:rPr lang="es-MX" sz="2400" dirty="0">
                <a:solidFill>
                  <a:schemeClr val="bg1"/>
                </a:solidFill>
                <a:latin typeface="Tempus Sans ITC" panose="04020404030D07020202" pitchFamily="82" charset="0"/>
              </a:rPr>
              <a:t>    </a:t>
            </a:r>
            <a:r>
              <a:rPr lang="es-MX" sz="2400" b="1" dirty="0">
                <a:solidFill>
                  <a:schemeClr val="bg1"/>
                </a:solidFill>
                <a:latin typeface="Tempus Sans ITC" panose="04020404030D07020202" pitchFamily="82" charset="0"/>
              </a:rPr>
              <a:t>Facebook: </a:t>
            </a:r>
            <a:r>
              <a:rPr lang="es-MX" sz="2400" dirty="0">
                <a:solidFill>
                  <a:schemeClr val="bg1"/>
                </a:solidFill>
                <a:latin typeface="Tempus Sans ITC" panose="04020404030D07020202" pitchFamily="82" charset="0"/>
              </a:rPr>
              <a:t>91%</a:t>
            </a:r>
          </a:p>
          <a:p>
            <a:pPr>
              <a:buFont typeface="+mj-lt"/>
              <a:buAutoNum type="arabicPeriod"/>
            </a:pPr>
            <a:r>
              <a:rPr lang="es-MX" sz="2400" dirty="0">
                <a:solidFill>
                  <a:schemeClr val="bg1"/>
                </a:solidFill>
                <a:latin typeface="Tempus Sans ITC" panose="04020404030D07020202" pitchFamily="82" charset="0"/>
              </a:rPr>
              <a:t>    </a:t>
            </a:r>
            <a:r>
              <a:rPr lang="es-MX" sz="2400" b="1" dirty="0" err="1">
                <a:solidFill>
                  <a:schemeClr val="bg1"/>
                </a:solidFill>
                <a:latin typeface="Tempus Sans ITC" panose="04020404030D07020202" pitchFamily="82" charset="0"/>
              </a:rPr>
              <a:t>Whatsapp</a:t>
            </a:r>
            <a:r>
              <a:rPr lang="es-MX" sz="2400" b="1" dirty="0">
                <a:solidFill>
                  <a:schemeClr val="bg1"/>
                </a:solidFill>
                <a:latin typeface="Tempus Sans ITC" panose="04020404030D07020202" pitchFamily="82" charset="0"/>
              </a:rPr>
              <a:t>: </a:t>
            </a:r>
            <a:r>
              <a:rPr lang="es-MX" sz="2400" dirty="0">
                <a:solidFill>
                  <a:schemeClr val="bg1"/>
                </a:solidFill>
                <a:latin typeface="Tempus Sans ITC" panose="04020404030D07020202" pitchFamily="82" charset="0"/>
              </a:rPr>
              <a:t>91%</a:t>
            </a:r>
          </a:p>
          <a:p>
            <a:pPr>
              <a:buFont typeface="+mj-lt"/>
              <a:buAutoNum type="arabicPeriod"/>
            </a:pPr>
            <a:r>
              <a:rPr lang="es-MX" sz="2400" dirty="0">
                <a:solidFill>
                  <a:schemeClr val="bg1"/>
                </a:solidFill>
                <a:latin typeface="Tempus Sans ITC" panose="04020404030D07020202" pitchFamily="82" charset="0"/>
              </a:rPr>
              <a:t>    </a:t>
            </a:r>
            <a:r>
              <a:rPr lang="es-MX" sz="2400" b="1" dirty="0">
                <a:solidFill>
                  <a:schemeClr val="bg1"/>
                </a:solidFill>
                <a:latin typeface="Tempus Sans ITC" panose="04020404030D07020202" pitchFamily="82" charset="0"/>
              </a:rPr>
              <a:t>Instagram: </a:t>
            </a:r>
            <a:r>
              <a:rPr lang="es-MX" sz="2400" dirty="0">
                <a:solidFill>
                  <a:schemeClr val="bg1"/>
                </a:solidFill>
                <a:latin typeface="Tempus Sans ITC" panose="04020404030D07020202" pitchFamily="82" charset="0"/>
              </a:rPr>
              <a:t>68%</a:t>
            </a:r>
          </a:p>
          <a:p>
            <a:pPr>
              <a:buFont typeface="+mj-lt"/>
              <a:buAutoNum type="arabicPeriod"/>
            </a:pPr>
            <a:r>
              <a:rPr lang="es-MX" sz="2400" dirty="0">
                <a:solidFill>
                  <a:schemeClr val="bg1"/>
                </a:solidFill>
                <a:latin typeface="Tempus Sans ITC" panose="04020404030D07020202" pitchFamily="82" charset="0"/>
              </a:rPr>
              <a:t>    </a:t>
            </a:r>
            <a:r>
              <a:rPr lang="es-MX" sz="2400" b="1" dirty="0">
                <a:solidFill>
                  <a:schemeClr val="bg1"/>
                </a:solidFill>
                <a:latin typeface="Tempus Sans ITC" panose="04020404030D07020202" pitchFamily="82" charset="0"/>
              </a:rPr>
              <a:t>FB Messenger: </a:t>
            </a:r>
            <a:r>
              <a:rPr lang="es-MX" sz="2400" dirty="0">
                <a:solidFill>
                  <a:schemeClr val="bg1"/>
                </a:solidFill>
                <a:latin typeface="Tempus Sans ITC" panose="04020404030D07020202" pitchFamily="82" charset="0"/>
              </a:rPr>
              <a:t>68%</a:t>
            </a:r>
          </a:p>
        </p:txBody>
      </p:sp>
      <p:grpSp>
        <p:nvGrpSpPr>
          <p:cNvPr id="10" name="Grupo 9"/>
          <p:cNvGrpSpPr/>
          <p:nvPr/>
        </p:nvGrpSpPr>
        <p:grpSpPr>
          <a:xfrm>
            <a:off x="233967" y="2094044"/>
            <a:ext cx="3513785" cy="728803"/>
            <a:chOff x="8336587" y="930723"/>
            <a:chExt cx="5038539" cy="728803"/>
          </a:xfrm>
        </p:grpSpPr>
        <p:sp>
          <p:nvSpPr>
            <p:cNvPr id="6" name="Rectángulo redondeado 5"/>
            <p:cNvSpPr/>
            <p:nvPr/>
          </p:nvSpPr>
          <p:spPr>
            <a:xfrm>
              <a:off x="8336587" y="930723"/>
              <a:ext cx="5038539" cy="728803"/>
            </a:xfrm>
            <a:prstGeom prst="roundRect">
              <a:avLst/>
            </a:prstGeom>
            <a:solidFill>
              <a:srgbClr val="455E75"/>
            </a:solidFill>
            <a:ln w="57150">
              <a:solidFill>
                <a:srgbClr val="FFB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Rectángulo 3"/>
            <p:cNvSpPr/>
            <p:nvPr/>
          </p:nvSpPr>
          <p:spPr>
            <a:xfrm>
              <a:off x="8477487" y="1048864"/>
              <a:ext cx="4626588" cy="523220"/>
            </a:xfrm>
            <a:prstGeom prst="rect">
              <a:avLst/>
            </a:prstGeom>
          </p:spPr>
          <p:txBody>
            <a:bodyPr wrap="square">
              <a:spAutoFit/>
            </a:bodyPr>
            <a:lstStyle/>
            <a:p>
              <a:r>
                <a:rPr lang="es-MX" sz="2800" b="1" dirty="0" smtClean="0">
                  <a:solidFill>
                    <a:schemeClr val="bg1"/>
                  </a:solidFill>
                  <a:latin typeface="Tempus Sans ITC" panose="04020404030D07020202" pitchFamily="82" charset="0"/>
                </a:rPr>
                <a:t>44.90 M Habitantes </a:t>
              </a:r>
            </a:p>
          </p:txBody>
        </p:sp>
      </p:grpSp>
      <p:sp>
        <p:nvSpPr>
          <p:cNvPr id="7" name="Rectángulo 6"/>
          <p:cNvSpPr/>
          <p:nvPr/>
        </p:nvSpPr>
        <p:spPr>
          <a:xfrm>
            <a:off x="573075" y="933792"/>
            <a:ext cx="2949846" cy="830997"/>
          </a:xfrm>
          <a:prstGeom prst="rect">
            <a:avLst/>
          </a:prstGeom>
        </p:spPr>
        <p:txBody>
          <a:bodyPr wrap="none">
            <a:spAutoFit/>
          </a:bodyPr>
          <a:lstStyle/>
          <a:p>
            <a:r>
              <a:rPr lang="es-MX" sz="4800" dirty="0" smtClean="0">
                <a:solidFill>
                  <a:schemeClr val="bg1"/>
                </a:solidFill>
                <a:latin typeface="Tempus Sans ITC" panose="04020404030D07020202" pitchFamily="82" charset="0"/>
              </a:rPr>
              <a:t>Argentina:</a:t>
            </a:r>
            <a:endParaRPr lang="es-AR" sz="4800" dirty="0"/>
          </a:p>
        </p:txBody>
      </p:sp>
      <p:grpSp>
        <p:nvGrpSpPr>
          <p:cNvPr id="11" name="Grupo 10"/>
          <p:cNvGrpSpPr/>
          <p:nvPr/>
        </p:nvGrpSpPr>
        <p:grpSpPr>
          <a:xfrm>
            <a:off x="233966" y="3111058"/>
            <a:ext cx="4852610" cy="728803"/>
            <a:chOff x="7609503" y="2413082"/>
            <a:chExt cx="4852610" cy="728803"/>
          </a:xfrm>
        </p:grpSpPr>
        <p:sp>
          <p:nvSpPr>
            <p:cNvPr id="21" name="Rectángulo redondeado 20"/>
            <p:cNvSpPr/>
            <p:nvPr/>
          </p:nvSpPr>
          <p:spPr>
            <a:xfrm>
              <a:off x="7609503" y="2413082"/>
              <a:ext cx="4852610" cy="728803"/>
            </a:xfrm>
            <a:prstGeom prst="roundRect">
              <a:avLst/>
            </a:prstGeom>
            <a:solidFill>
              <a:srgbClr val="455E75"/>
            </a:solidFill>
            <a:ln w="57150">
              <a:solidFill>
                <a:srgbClr val="FFB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Rectángulo 7"/>
            <p:cNvSpPr/>
            <p:nvPr/>
          </p:nvSpPr>
          <p:spPr>
            <a:xfrm>
              <a:off x="7766597" y="2509921"/>
              <a:ext cx="4538422" cy="523220"/>
            </a:xfrm>
            <a:prstGeom prst="rect">
              <a:avLst/>
            </a:prstGeom>
          </p:spPr>
          <p:txBody>
            <a:bodyPr wrap="none">
              <a:spAutoFit/>
            </a:bodyPr>
            <a:lstStyle/>
            <a:p>
              <a:pPr algn="ctr"/>
              <a:r>
                <a:rPr lang="es-MX" sz="2800" b="1" dirty="0">
                  <a:solidFill>
                    <a:schemeClr val="bg1"/>
                  </a:solidFill>
                  <a:latin typeface="Tempus Sans ITC" panose="04020404030D07020202" pitchFamily="82" charset="0"/>
                </a:rPr>
                <a:t>76% </a:t>
              </a:r>
              <a:r>
                <a:rPr lang="es-MX" sz="2800" b="1" dirty="0" smtClean="0">
                  <a:solidFill>
                    <a:schemeClr val="bg1"/>
                  </a:solidFill>
                  <a:latin typeface="Tempus Sans ITC" panose="04020404030D07020202" pitchFamily="82" charset="0"/>
                </a:rPr>
                <a:t>Usuarios </a:t>
              </a:r>
              <a:r>
                <a:rPr lang="es-MX" sz="2800" b="1" dirty="0">
                  <a:solidFill>
                    <a:schemeClr val="bg1"/>
                  </a:solidFill>
                  <a:latin typeface="Tempus Sans ITC" panose="04020404030D07020202" pitchFamily="82" charset="0"/>
                </a:rPr>
                <a:t>activos de </a:t>
              </a:r>
              <a:r>
                <a:rPr lang="es-MX" sz="2800" b="1" dirty="0" smtClean="0">
                  <a:solidFill>
                    <a:schemeClr val="bg1"/>
                  </a:solidFill>
                  <a:latin typeface="Tempus Sans ITC" panose="04020404030D07020202" pitchFamily="82" charset="0"/>
                </a:rPr>
                <a:t>RRSS</a:t>
              </a:r>
              <a:endParaRPr lang="es-AR" sz="2800" b="1" dirty="0"/>
            </a:p>
          </p:txBody>
        </p:sp>
      </p:grpSp>
      <p:grpSp>
        <p:nvGrpSpPr>
          <p:cNvPr id="12" name="Grupo 11"/>
          <p:cNvGrpSpPr/>
          <p:nvPr/>
        </p:nvGrpSpPr>
        <p:grpSpPr>
          <a:xfrm>
            <a:off x="266712" y="4205123"/>
            <a:ext cx="4819864" cy="728803"/>
            <a:chOff x="7637674" y="3123522"/>
            <a:chExt cx="6013932" cy="728803"/>
          </a:xfrm>
        </p:grpSpPr>
        <p:sp>
          <p:nvSpPr>
            <p:cNvPr id="26" name="Rectángulo redondeado 25"/>
            <p:cNvSpPr/>
            <p:nvPr/>
          </p:nvSpPr>
          <p:spPr>
            <a:xfrm>
              <a:off x="7637674" y="3123522"/>
              <a:ext cx="6013932" cy="728803"/>
            </a:xfrm>
            <a:prstGeom prst="roundRect">
              <a:avLst/>
            </a:prstGeom>
            <a:solidFill>
              <a:srgbClr val="455E75"/>
            </a:solidFill>
            <a:ln w="57150">
              <a:solidFill>
                <a:srgbClr val="FFB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Rectángulo 8"/>
            <p:cNvSpPr/>
            <p:nvPr/>
          </p:nvSpPr>
          <p:spPr>
            <a:xfrm>
              <a:off x="7746810" y="3231397"/>
              <a:ext cx="5856586" cy="523220"/>
            </a:xfrm>
            <a:prstGeom prst="rect">
              <a:avLst/>
            </a:prstGeom>
          </p:spPr>
          <p:txBody>
            <a:bodyPr wrap="square">
              <a:spAutoFit/>
            </a:bodyPr>
            <a:lstStyle/>
            <a:p>
              <a:pPr algn="ctr"/>
              <a:r>
                <a:rPr lang="es-MX" sz="2800" b="1" dirty="0">
                  <a:solidFill>
                    <a:schemeClr val="bg1"/>
                  </a:solidFill>
                  <a:latin typeface="Tempus Sans ITC" panose="04020404030D07020202" pitchFamily="82" charset="0"/>
                </a:rPr>
                <a:t>69% las utiliza </a:t>
              </a:r>
              <a:r>
                <a:rPr lang="es-MX" sz="2800" b="1" dirty="0" smtClean="0">
                  <a:solidFill>
                    <a:schemeClr val="bg1"/>
                  </a:solidFill>
                  <a:latin typeface="Tempus Sans ITC" panose="04020404030D07020202" pitchFamily="82" charset="0"/>
                </a:rPr>
                <a:t>disp. móviles </a:t>
              </a:r>
              <a:endParaRPr lang="es-MX" sz="2800" b="1" dirty="0">
                <a:solidFill>
                  <a:schemeClr val="bg1"/>
                </a:solidFill>
                <a:latin typeface="Tempus Sans ITC" panose="04020404030D07020202" pitchFamily="82" charset="0"/>
              </a:endParaRPr>
            </a:p>
          </p:txBody>
        </p:sp>
      </p:grpSp>
      <p:sp>
        <p:nvSpPr>
          <p:cNvPr id="17" name="Rectángulo redondeado 16"/>
          <p:cNvSpPr/>
          <p:nvPr/>
        </p:nvSpPr>
        <p:spPr>
          <a:xfrm>
            <a:off x="573075" y="1719361"/>
            <a:ext cx="2814069" cy="148076"/>
          </a:xfrm>
          <a:prstGeom prst="roundRect">
            <a:avLst/>
          </a:prstGeom>
          <a:solidFill>
            <a:srgbClr val="455E75"/>
          </a:solidFill>
          <a:ln w="57150">
            <a:solidFill>
              <a:srgbClr val="FFB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1" name="Audio 40">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
        <p:nvSpPr>
          <p:cNvPr id="43" name="CuadroTexto 42">
            <a:hlinkClick r:id="rId10"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custDataLst>
      <p:tags r:id="rId1"/>
    </p:custDataLst>
    <p:extLst>
      <p:ext uri="{BB962C8B-B14F-4D97-AF65-F5344CB8AC3E}">
        <p14:creationId xmlns:p14="http://schemas.microsoft.com/office/powerpoint/2010/main" val="183764743"/>
      </p:ext>
    </p:extLst>
  </p:cSld>
  <p:clrMapOvr>
    <a:masterClrMapping/>
  </p:clrMapOvr>
  <mc:AlternateContent xmlns:mc="http://schemas.openxmlformats.org/markup-compatibility/2006">
    <mc:Choice xmlns:p14="http://schemas.microsoft.com/office/powerpoint/2010/main" Requires="p14">
      <p:transition spd="slow" p14:dur="2000" advTm="74976"/>
    </mc:Choice>
    <mc:Fallback>
      <p:transition spd="slow" advTm="74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2000"/>
                                        <p:tgtEl>
                                          <p:spTgt spid="13"/>
                                        </p:tgtEl>
                                      </p:cBhvr>
                                    </p:animEffect>
                                    <p:anim calcmode="lin" valueType="num">
                                      <p:cBhvr>
                                        <p:cTn id="32" dur="2000" fill="hold"/>
                                        <p:tgtEl>
                                          <p:spTgt spid="13"/>
                                        </p:tgtEl>
                                        <p:attrNameLst>
                                          <p:attrName>ppt_w</p:attrName>
                                        </p:attrNameLst>
                                      </p:cBhvr>
                                      <p:tavLst>
                                        <p:tav tm="0" fmla="#ppt_w*sin(2.5*pi*$)">
                                          <p:val>
                                            <p:fltVal val="0"/>
                                          </p:val>
                                        </p:tav>
                                        <p:tav tm="100000">
                                          <p:val>
                                            <p:fltVal val="1"/>
                                          </p:val>
                                        </p:tav>
                                      </p:tavLst>
                                    </p:anim>
                                    <p:anim calcmode="lin" valueType="num">
                                      <p:cBhvr>
                                        <p:cTn id="33" dur="20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41"/>
                </p:tgtEl>
              </p:cMediaNode>
            </p:audio>
          </p:childTnLst>
        </p:cTn>
      </p:par>
    </p:tnLst>
    <p:bldLst>
      <p:bldP spid="23" grpId="0" animBg="1"/>
      <p:bldP spid="2" grpId="0" animBg="1"/>
    </p:bldLst>
  </p:timing>
  <p:extLst>
    <p:ext uri="{3A86A75C-4F4B-4683-9AE1-C65F6400EC91}">
      <p14:laserTraceLst xmlns:p14="http://schemas.microsoft.com/office/powerpoint/2010/main">
        <p14:tracePtLst>
          <p14:tracePt t="15222" x="762000" y="4527550"/>
          <p14:tracePt t="15389" x="762000" y="4540250"/>
          <p14:tracePt t="15397" x="762000" y="4559300"/>
          <p14:tracePt t="15405" x="762000" y="4578350"/>
          <p14:tracePt t="15417" x="762000" y="4597400"/>
          <p14:tracePt t="15434" x="762000" y="4648200"/>
          <p14:tracePt t="15453" x="831850" y="4768850"/>
          <p14:tracePt t="15468" x="952500" y="4870450"/>
          <p14:tracePt t="15484" x="1098550" y="4978400"/>
          <p14:tracePt t="15502" x="1276350" y="5073650"/>
          <p14:tracePt t="15519" x="1441450" y="5149850"/>
          <p14:tracePt t="15535" x="1587500" y="5200650"/>
          <p14:tracePt t="15552" x="1758950" y="5264150"/>
          <p14:tracePt t="15568" x="1968500" y="5270500"/>
          <p14:tracePt t="15585" x="2203450" y="5270500"/>
          <p14:tracePt t="15602" x="2463800" y="5270500"/>
          <p14:tracePt t="15618" x="2755900" y="5257800"/>
          <p14:tracePt t="15620" x="2895600" y="5245100"/>
          <p14:tracePt t="15635" x="3003550" y="5219700"/>
          <p14:tracePt t="15653" x="3238500" y="5194300"/>
          <p14:tracePt t="15669" x="3346450" y="5162550"/>
          <p14:tracePt t="15687" x="3409950" y="5137150"/>
          <p14:tracePt t="15703" x="3454400" y="5111750"/>
          <p14:tracePt t="15719" x="3492500" y="5080000"/>
          <p14:tracePt t="15736" x="3511550" y="5060950"/>
          <p14:tracePt t="15753" x="3524250" y="5022850"/>
          <p14:tracePt t="15769" x="3536950" y="4946650"/>
          <p14:tracePt t="15773" x="3543300" y="4902200"/>
          <p14:tracePt t="15786" x="3543300" y="4864100"/>
          <p14:tracePt t="15803" x="3543300" y="4768850"/>
          <p14:tracePt t="15806" x="3505200" y="4699000"/>
          <p14:tracePt t="15820" x="3333750" y="4521200"/>
          <p14:tracePt t="15836" x="3092450" y="4343400"/>
          <p14:tracePt t="15853" x="2901950" y="4260850"/>
          <p14:tracePt t="15870" x="2667000" y="4197350"/>
          <p14:tracePt t="15887" x="2432050" y="4171950"/>
          <p14:tracePt t="15905" x="2152650" y="4146550"/>
          <p14:tracePt t="15920" x="1847850" y="4146550"/>
          <p14:tracePt t="15938" x="1498600" y="4146550"/>
          <p14:tracePt t="15941" x="1327150" y="4146550"/>
          <p14:tracePt t="15954" x="1149350" y="4152900"/>
          <p14:tracePt t="15973" x="876300" y="4260850"/>
          <p14:tracePt t="15987" x="806450" y="4292600"/>
          <p14:tracePt t="16004" x="723900" y="4381500"/>
          <p14:tracePt t="16023" x="723900" y="4432300"/>
          <p14:tracePt t="16038" x="730250" y="4508500"/>
          <p14:tracePt t="16055" x="787400" y="4597400"/>
          <p14:tracePt t="16073" x="869950" y="4673600"/>
          <p14:tracePt t="16088" x="990600" y="4730750"/>
          <p14:tracePt t="16105" x="1181100" y="4819650"/>
          <p14:tracePt t="16124" x="1644650" y="4972050"/>
          <p14:tracePt t="16138" x="1816100" y="5016500"/>
          <p14:tracePt t="16140" x="1949450" y="5022850"/>
          <p14:tracePt t="16155" x="2114550" y="5048250"/>
          <p14:tracePt t="16174" x="2794000" y="5073650"/>
          <p14:tracePt t="16189" x="3371850" y="5073650"/>
          <p14:tracePt t="16206" x="3994150" y="4921250"/>
          <p14:tracePt t="16222" x="4457700" y="4762500"/>
          <p14:tracePt t="16239" x="4641850" y="4635500"/>
          <p14:tracePt t="16257" x="4686300" y="4514850"/>
          <p14:tracePt t="16272" x="4667250" y="4343400"/>
          <p14:tracePt t="16289" x="4413250" y="4083050"/>
          <p14:tracePt t="16306" x="4095750" y="3879850"/>
          <p14:tracePt t="16309" x="3911600" y="3790950"/>
          <p14:tracePt t="16323" x="3708400" y="3702050"/>
          <p14:tracePt t="16340" x="2997200" y="3587750"/>
          <p14:tracePt t="16356" x="2266950" y="3587750"/>
          <p14:tracePt t="16373" x="1517650" y="3657600"/>
          <p14:tracePt t="16390" x="831850" y="3854450"/>
          <p14:tracePt t="16407" x="444500" y="4108450"/>
          <p14:tracePt t="16425" x="298450" y="4311650"/>
          <p14:tracePt t="16440" x="285750" y="4508500"/>
          <p14:tracePt t="16444" x="355600" y="4660900"/>
          <p14:tracePt t="16457" x="450850" y="4775200"/>
          <p14:tracePt t="16474" x="844550" y="5048250"/>
          <p14:tracePt t="16478" x="1073150" y="5168900"/>
          <p14:tracePt t="16490" x="1320800" y="5276850"/>
          <p14:tracePt t="16507" x="1803400" y="5365750"/>
          <p14:tracePt t="16511" x="2063750" y="5384800"/>
          <p14:tracePt t="16524" x="2495550" y="5384800"/>
          <p14:tracePt t="16543" x="2800350" y="5302250"/>
          <p14:tracePt t="16558" x="2997200" y="5200650"/>
          <p14:tracePt t="16574" x="3130550" y="5080000"/>
          <p14:tracePt t="16591" x="3168650" y="4991100"/>
          <p14:tracePt t="16608" x="3168650" y="4851400"/>
          <p14:tracePt t="16624" x="3130550" y="4718050"/>
          <p14:tracePt t="16641" x="2940050" y="4572000"/>
          <p14:tracePt t="16645" x="2730500" y="4451350"/>
          <p14:tracePt t="16658" x="2590800" y="4387850"/>
          <p14:tracePt t="16675" x="1930400" y="4222750"/>
          <p14:tracePt t="16678" x="1568450" y="4165600"/>
          <p14:tracePt t="16694" x="863600" y="4165600"/>
          <p14:tracePt t="16709" x="412750" y="4260850"/>
          <p14:tracePt t="16725" x="184150" y="4470400"/>
          <p14:tracePt t="16743" x="165100" y="4686300"/>
          <p14:tracePt t="16759" x="323850" y="4984750"/>
          <p14:tracePt t="16776" x="812800" y="5397500"/>
          <p14:tracePt t="16794" x="1530350" y="5810250"/>
          <p14:tracePt t="16809" x="2343150" y="6159500"/>
          <p14:tracePt t="16812" x="2730500" y="6267450"/>
          <p14:tracePt t="16826" x="3130550" y="6330950"/>
          <p14:tracePt t="16843" x="3949700" y="6343650"/>
          <p14:tracePt t="16859" x="4648200" y="6292850"/>
          <p14:tracePt t="16862" x="4940300" y="6178550"/>
          <p14:tracePt t="16876" x="5238750" y="5981700"/>
          <p14:tracePt t="16894" x="5340350" y="5816600"/>
          <p14:tracePt t="16910" x="5365750" y="5632450"/>
          <p14:tracePt t="16926" x="5302250" y="5397500"/>
          <p14:tracePt t="16943" x="5022850" y="5099050"/>
          <p14:tracePt t="16961" x="4483100" y="4737100"/>
          <p14:tracePt t="16977" x="3746500" y="4508500"/>
          <p14:tracePt t="16995" x="3086100" y="4432300"/>
          <p14:tracePt t="16997" x="2825750" y="4432300"/>
          <p14:tracePt t="17010" x="2590800" y="4489450"/>
          <p14:tracePt t="17027" x="2184400" y="4724400"/>
          <p14:tracePt t="17030" x="2114550" y="4819650"/>
          <p14:tracePt t="17044" x="2057400" y="4953000"/>
          <p14:tracePt t="17062" x="2063750" y="5378450"/>
          <p14:tracePt t="17077" x="2374900" y="5721350"/>
          <p14:tracePt t="17094" x="2921000" y="6007100"/>
          <p14:tracePt t="17113" x="3594100" y="6127750"/>
          <p14:tracePt t="17127" x="4330700" y="6115050"/>
          <p14:tracePt t="17144" x="5124450" y="5867400"/>
          <p14:tracePt t="17163" x="5562600" y="5568950"/>
          <p14:tracePt t="17165" x="5645150" y="5441950"/>
          <p14:tracePt t="17178" x="5695950" y="5321300"/>
          <p14:tracePt t="17182" x="5695950" y="5207000"/>
          <p14:tracePt t="17195" x="5695950" y="5060950"/>
          <p14:tracePt t="17214" x="5448300" y="4572000"/>
          <p14:tracePt t="17228" x="5035550" y="4292600"/>
          <p14:tracePt t="17245" x="4368800" y="4089400"/>
          <p14:tracePt t="17263" x="3632200" y="4076700"/>
          <p14:tracePt t="17278" x="2870200" y="4235450"/>
          <p14:tracePt t="17295" x="2317750" y="4572000"/>
          <p14:tracePt t="17312" x="2051050" y="5029200"/>
          <p14:tracePt t="17329" x="1981200" y="5429250"/>
          <p14:tracePt t="17345" x="2114550" y="5791200"/>
          <p14:tracePt t="17362" x="2527300" y="6051550"/>
          <p14:tracePt t="17366" x="2819400" y="6089650"/>
          <p14:tracePt t="17379" x="3181350" y="6089650"/>
          <p14:tracePt t="17396" x="4076700" y="5816600"/>
          <p14:tracePt t="17414" x="4273550" y="5568950"/>
          <p14:tracePt t="17429" x="4337050" y="5276850"/>
          <p14:tracePt t="17446" x="4324350" y="5022850"/>
          <p14:tracePt t="17464" x="4178300" y="4768850"/>
          <p14:tracePt t="17480" x="3841750" y="4578350"/>
          <p14:tracePt t="17496" x="3333750" y="4540250"/>
          <p14:tracePt t="17513" x="2692400" y="4705350"/>
          <p14:tracePt t="17530" x="2152650" y="5054600"/>
          <p14:tracePt t="17533" x="1968500" y="5226050"/>
          <p14:tracePt t="17547" x="1854200" y="5416550"/>
          <p14:tracePt t="17564" x="1835150" y="5683250"/>
          <p14:tracePt t="17567" x="1866900" y="5791200"/>
          <p14:tracePt t="17580" x="2260600" y="5988050"/>
          <p14:tracePt t="17597" x="2978150" y="6007100"/>
          <p14:tracePt t="17614" x="3708400" y="5784850"/>
          <p14:tracePt t="17630" x="4057650" y="5549900"/>
          <p14:tracePt t="17647" x="4127500" y="5365750"/>
          <p14:tracePt t="17664" x="4127500" y="5143500"/>
          <p14:tracePt t="17681" x="3879850" y="4845050"/>
          <p14:tracePt t="17685" x="3606800" y="4699000"/>
          <p14:tracePt t="17698" x="3200400" y="4591050"/>
          <p14:tracePt t="17714" x="2330450" y="4540250"/>
          <p14:tracePt t="17731" x="1568450" y="4597400"/>
          <p14:tracePt t="17735" x="1301750" y="4705350"/>
          <p14:tracePt t="17748" x="1143000" y="4826000"/>
          <p14:tracePt t="17767" x="1073150" y="5105400"/>
          <p14:tracePt t="17783" x="1498600" y="5410200"/>
          <p14:tracePt t="17798" x="2387600" y="5568950"/>
          <p14:tracePt t="17815" x="3162300" y="5568950"/>
          <p14:tracePt t="17834" x="3600450" y="5422900"/>
          <p14:tracePt t="17848" x="3727450" y="5245100"/>
          <p14:tracePt t="17865" x="3746500" y="4997450"/>
          <p14:tracePt t="17870" x="3746500" y="4851400"/>
          <p14:tracePt t="17885" x="3524250" y="4540250"/>
          <p14:tracePt t="17899" x="3289300" y="4375150"/>
          <p14:tracePt t="17915" x="2654300" y="4152900"/>
          <p14:tracePt t="17935" x="2044700" y="4184650"/>
          <p14:tracePt t="17949" x="1784350" y="4413250"/>
          <p14:tracePt t="17966" x="1708150" y="4711700"/>
          <p14:tracePt t="17983" x="1784350" y="5029200"/>
          <p14:tracePt t="18000" x="2197100" y="5365750"/>
          <p14:tracePt t="18016" x="2908300" y="5588000"/>
          <p14:tracePt t="18033" x="3644900" y="5568950"/>
          <p14:tracePt t="18051" x="4171950" y="5302250"/>
          <p14:tracePt t="18053" x="4337050" y="5137150"/>
          <p14:tracePt t="18067" x="4451350" y="4946650"/>
          <p14:tracePt t="18085" x="4527550" y="4489450"/>
          <p14:tracePt t="18100" x="4470400" y="4368800"/>
          <p14:tracePt t="18117" x="3892550" y="4083050"/>
          <p14:tracePt t="18135" x="3289300" y="4083050"/>
          <p14:tracePt t="18150" x="2705100" y="4356100"/>
          <p14:tracePt t="18167" x="2387600" y="4667250"/>
          <p14:tracePt t="18184" x="2305050" y="4908550"/>
          <p14:tracePt t="18201" x="2368550" y="5156200"/>
          <p14:tracePt t="18217" x="2857500" y="5416550"/>
          <p14:tracePt t="18234" x="3594100" y="5429250"/>
          <p14:tracePt t="18251" x="3956050" y="5410200"/>
          <p14:tracePt t="18254" x="4044950" y="5353050"/>
          <p14:tracePt t="18268" x="4083050" y="5314950"/>
          <p14:tracePt t="18285" x="4127500" y="5130800"/>
          <p14:tracePt t="18302" x="4038600" y="5041900"/>
          <p14:tracePt t="18318" x="3790950" y="5041900"/>
          <p14:tracePt t="18335" x="3365500" y="5137150"/>
          <p14:tracePt t="18352" x="3067050" y="5302250"/>
          <p14:tracePt t="18368" x="2984500" y="5422900"/>
          <p14:tracePt t="18385" x="2984500" y="5518150"/>
          <p14:tracePt t="18402" x="3092450" y="5607050"/>
          <p14:tracePt t="18419" x="3302000" y="5619750"/>
          <p14:tracePt t="18421" x="3384550" y="5619750"/>
          <p14:tracePt t="18435" x="3441700" y="5607050"/>
          <p14:tracePt t="18454" x="3498850" y="5543550"/>
          <p14:tracePt t="18469" x="3498850" y="5454650"/>
          <p14:tracePt t="18485" x="3492500" y="5384800"/>
          <p14:tracePt t="18505" x="3473450" y="5372100"/>
          <p14:tracePt t="18519" x="3460750" y="5372100"/>
          <p14:tracePt t="18536" x="3441700" y="5372100"/>
          <p14:tracePt t="18554" x="3416300" y="5378450"/>
          <p14:tracePt t="18569" x="3409950" y="5391150"/>
          <p14:tracePt t="18586" x="3397250" y="5403850"/>
          <p14:tracePt t="18717" x="3390900" y="5403850"/>
          <p14:tracePt t="18726" x="0" y="0"/>
        </p14:tracePtLst>
        <p14:tracePtLst>
          <p14:tracePt t="23624" x="6934200" y="1041400"/>
          <p14:tracePt t="23759" x="6946900" y="1041400"/>
          <p14:tracePt t="23768" x="6985000" y="1054100"/>
          <p14:tracePt t="23776" x="7023100" y="1098550"/>
          <p14:tracePt t="23785" x="7092950" y="1149350"/>
          <p14:tracePt t="23801" x="7258050" y="1263650"/>
          <p14:tracePt t="23818" x="7473950" y="1365250"/>
          <p14:tracePt t="23836" x="7683500" y="1447800"/>
          <p14:tracePt t="23851" x="7886700" y="1504950"/>
          <p14:tracePt t="23868" x="8115300" y="1530350"/>
          <p14:tracePt t="23887" x="8401050" y="1530350"/>
          <p14:tracePt t="23901" x="8445500" y="1530350"/>
          <p14:tracePt t="23918" x="8464550" y="1524000"/>
          <p14:tracePt t="23920" x="8470900" y="1517650"/>
          <p14:tracePt t="23936" x="8483600" y="1504950"/>
          <p14:tracePt t="23951" x="8483600" y="1498600"/>
          <p14:tracePt t="23968" x="8483600" y="1479550"/>
          <p14:tracePt t="23985" x="8483600" y="1460500"/>
          <p14:tracePt t="24002" x="8483600" y="1454150"/>
          <p14:tracePt t="24019" x="8477250" y="1441450"/>
          <p14:tracePt t="24035" x="8426450" y="1422400"/>
          <p14:tracePt t="24052" x="8356600" y="1416050"/>
          <p14:tracePt t="24056" x="8299450" y="1416050"/>
          <p14:tracePt t="24069" x="8255000" y="1409700"/>
          <p14:tracePt t="24088" x="8070850" y="1384300"/>
          <p14:tracePt t="24103" x="7943850" y="1377950"/>
          <p14:tracePt t="24119" x="7791450" y="1371600"/>
          <p14:tracePt t="24136" x="7600950" y="1352550"/>
          <p14:tracePt t="24152" x="7423150" y="1346200"/>
          <p14:tracePt t="24170" x="7296150" y="1346200"/>
          <p14:tracePt t="24187" x="7207250" y="1346200"/>
          <p14:tracePt t="24203" x="7175500" y="1346200"/>
          <p14:tracePt t="24220" x="7162800" y="1346200"/>
          <p14:tracePt t="24224" x="7143750" y="1346200"/>
          <p14:tracePt t="24236" x="7124700" y="1352550"/>
          <p14:tracePt t="24256" x="7092950" y="1358900"/>
          <p14:tracePt t="24287" x="6997700" y="1358900"/>
          <p14:tracePt t="24306" x="6896100" y="1358900"/>
          <p14:tracePt t="24320" x="6819900" y="1358900"/>
          <p14:tracePt t="24337" x="6724650" y="1358900"/>
          <p14:tracePt t="24355" x="6635750" y="1358900"/>
          <p14:tracePt t="24371" x="6565900" y="1358900"/>
          <p14:tracePt t="24387" x="6489700" y="1358900"/>
          <p14:tracePt t="24404" x="6438900" y="1358900"/>
          <p14:tracePt t="24409" x="6432550" y="1358900"/>
          <p14:tracePt t="24441" x="6419850" y="1358900"/>
          <p14:tracePt t="24447" x="6413500" y="1358900"/>
          <p14:tracePt t="24458" x="6394450" y="1358900"/>
          <p14:tracePt t="24471" x="6343650" y="1365250"/>
          <p14:tracePt t="24488" x="6292850" y="1384300"/>
          <p14:tracePt t="24506" x="6248400" y="1409700"/>
          <p14:tracePt t="24521" x="6210300" y="1447800"/>
          <p14:tracePt t="24538" x="6197600" y="1473200"/>
          <p14:tracePt t="24557" x="6184900" y="1536700"/>
          <p14:tracePt t="24572" x="6184900" y="1600200"/>
          <p14:tracePt t="24589" x="6248400" y="1689100"/>
          <p14:tracePt t="24606" x="6381750" y="1752600"/>
          <p14:tracePt t="24608" x="6457950" y="1778000"/>
          <p14:tracePt t="24622" x="6546850" y="1803400"/>
          <p14:tracePt t="24639" x="6845300" y="1847850"/>
          <p14:tracePt t="24656" x="7035800" y="1847850"/>
          <p14:tracePt t="24672" x="7226300" y="1847850"/>
          <p14:tracePt t="24689" x="7404100" y="1828800"/>
          <p14:tracePt t="24706" x="7588250" y="1778000"/>
          <p14:tracePt t="24723" x="7829550" y="1739900"/>
          <p14:tracePt t="24741" x="8032750" y="1695450"/>
          <p14:tracePt t="24744" x="8108950" y="1670050"/>
          <p14:tracePt t="24756" x="8147050" y="1657350"/>
          <p14:tracePt t="24773" x="8159750" y="1651000"/>
          <p14:tracePt t="24790" x="8178800" y="1625600"/>
          <p14:tracePt t="24807" x="8178800" y="1555750"/>
          <p14:tracePt t="24823" x="8178800" y="1517650"/>
          <p14:tracePt t="24840" x="8178800" y="1479550"/>
          <p14:tracePt t="24857" x="8153400" y="1435100"/>
          <p14:tracePt t="24876" x="8128000" y="1397000"/>
          <p14:tracePt t="24879" x="8108950" y="1371600"/>
          <p14:tracePt t="24890" x="8083550" y="1333500"/>
          <p14:tracePt t="24907" x="8026400" y="1270000"/>
          <p14:tracePt t="24926" x="7975600" y="1219200"/>
          <p14:tracePt t="24941" x="7950200" y="1187450"/>
          <p14:tracePt t="24944" x="7943850" y="1181100"/>
          <p14:tracePt t="24957" x="7924800" y="1174750"/>
          <p14:tracePt t="24977" x="7874000" y="1149350"/>
          <p14:tracePt t="24991" x="7804150" y="1149350"/>
          <p14:tracePt t="25008" x="7689850" y="1143000"/>
          <p14:tracePt t="25024" x="7600950" y="1143000"/>
          <p14:tracePt t="25041" x="7505700" y="1143000"/>
          <p14:tracePt t="25058" x="7429500" y="1143000"/>
          <p14:tracePt t="25075" x="7397750" y="1143000"/>
          <p14:tracePt t="25092" x="7372350" y="1143000"/>
          <p14:tracePt t="25109" x="7366000" y="1155700"/>
          <p14:tracePt t="25111" x="7359650" y="1155700"/>
          <p14:tracePt t="25125" x="7346950" y="1187450"/>
          <p14:tracePt t="25142" x="7346950" y="1200150"/>
          <p14:tracePt t="25145" x="7334250" y="1212850"/>
          <p14:tracePt t="25160" x="7315200" y="1231900"/>
          <p14:tracePt t="25176" x="7289800" y="1238250"/>
          <p14:tracePt t="25192" x="7258050" y="1238250"/>
          <p14:tracePt t="25209" x="7194550" y="1238250"/>
          <p14:tracePt t="25226" x="7061200" y="1238250"/>
          <p14:tracePt t="25243" x="6845300" y="1219200"/>
          <p14:tracePt t="25259" x="6635750" y="1219200"/>
          <p14:tracePt t="25276" x="6457950" y="1219200"/>
          <p14:tracePt t="25279" x="6381750" y="1219200"/>
          <p14:tracePt t="25293" x="6330950" y="1219200"/>
          <p14:tracePt t="25310" x="6267450" y="1219200"/>
          <p14:tracePt t="25328" x="6223000" y="1231900"/>
          <p14:tracePt t="25343" x="6216650" y="1250950"/>
          <p14:tracePt t="25361" x="6216650" y="1270000"/>
          <p14:tracePt t="25378" x="6216650" y="1282700"/>
          <p14:tracePt t="25395" x="6216650" y="1308100"/>
          <p14:tracePt t="25410" x="6216650" y="1346200"/>
          <p14:tracePt t="25427" x="6261100" y="1409700"/>
          <p14:tracePt t="25444" x="6445250" y="1504950"/>
          <p14:tracePt t="25460" x="6838950" y="1625600"/>
          <p14:tracePt t="25463" x="7169150" y="1670050"/>
          <p14:tracePt t="25477" x="7448550" y="1670050"/>
          <p14:tracePt t="25496" x="8210550" y="1663700"/>
          <p14:tracePt t="25511" x="8470900" y="1606550"/>
          <p14:tracePt t="25528" x="8604250" y="1530350"/>
          <p14:tracePt t="25546" x="8636000" y="1498600"/>
          <p14:tracePt t="25561" x="8636000" y="1460500"/>
          <p14:tracePt t="25578" x="8636000" y="1428750"/>
          <p14:tracePt t="25596" x="8636000" y="1416050"/>
          <p14:tracePt t="25611" x="8629650" y="1409700"/>
          <p14:tracePt t="25628" x="8623300" y="1403350"/>
          <p14:tracePt t="25672" x="8623300" y="1397000"/>
          <p14:tracePt t="25681" x="8623300" y="1384300"/>
          <p14:tracePt t="25688" x="8623300" y="1377950"/>
          <p14:tracePt t="25699" x="8610600" y="1346200"/>
          <p14:tracePt t="25712" x="8553450" y="1301750"/>
          <p14:tracePt t="25729" x="8489950" y="1263650"/>
          <p14:tracePt t="25746" x="8407400" y="1225550"/>
          <p14:tracePt t="25764" x="8350250" y="1212850"/>
          <p14:tracePt t="25767" x="8305800" y="1206500"/>
          <p14:tracePt t="25779" x="8248650" y="1181100"/>
          <p14:tracePt t="25796" x="8147050" y="1174750"/>
          <p14:tracePt t="25812" x="8039100" y="1149350"/>
          <p14:tracePt t="25829" x="7962900" y="1143000"/>
          <p14:tracePt t="25833" x="7912100" y="1143000"/>
          <p14:tracePt t="25846" x="7867650" y="1143000"/>
          <p14:tracePt t="25863" x="7747000" y="1143000"/>
          <p14:tracePt t="25879" x="7658100" y="1155700"/>
          <p14:tracePt t="25897" x="7581900" y="1187450"/>
          <p14:tracePt t="25913" x="7550150" y="1200150"/>
          <p14:tracePt t="25930" x="7531100" y="1212850"/>
          <p14:tracePt t="25947" x="7524750" y="1244600"/>
          <p14:tracePt t="25964" x="7518400" y="1270000"/>
          <p14:tracePt t="25967" x="7512050" y="1295400"/>
          <p14:tracePt t="25985" x="7512050" y="1308100"/>
          <p14:tracePt t="25997" x="7505700" y="1320800"/>
          <p14:tracePt t="26016" x="7505700" y="1327150"/>
          <p14:tracePt t="26030" x="7505700" y="1339850"/>
          <p14:tracePt t="26048" x="7505700" y="1358900"/>
          <p14:tracePt t="26064" x="7512050" y="1377950"/>
          <p14:tracePt t="26081" x="7537450" y="1397000"/>
          <p14:tracePt t="26098" x="7632700" y="1428750"/>
          <p14:tracePt t="26115" x="7785100" y="1473200"/>
          <p14:tracePt t="26132" x="7924800" y="1492250"/>
          <p14:tracePt t="26148" x="7994650" y="1504950"/>
          <p14:tracePt t="26165" x="8039100" y="1504950"/>
          <p14:tracePt t="26182" x="8045450" y="1504950"/>
          <p14:tracePt t="26198" x="8070850" y="1504950"/>
          <p14:tracePt t="26201" x="8083550" y="1479550"/>
          <p14:tracePt t="26217" x="8115300" y="1416050"/>
          <p14:tracePt t="26232" x="8153400" y="1365250"/>
          <p14:tracePt t="26248" x="8166100" y="1320800"/>
          <p14:tracePt t="26267" x="8172450" y="1282700"/>
          <p14:tracePt t="26282" x="8172450" y="1231900"/>
          <p14:tracePt t="26299" x="8166100" y="1181100"/>
          <p14:tracePt t="26317" x="8115300" y="1117600"/>
          <p14:tracePt t="26335" x="7975600" y="1047750"/>
          <p14:tracePt t="26349" x="7905750" y="1041400"/>
          <p14:tracePt t="26366" x="7810500" y="1028700"/>
          <p14:tracePt t="26382" x="7715250" y="1028700"/>
          <p14:tracePt t="26386" x="7658100" y="1047750"/>
          <p14:tracePt t="26400" x="7531100" y="1098550"/>
          <p14:tracePt t="26417" x="7448550" y="1162050"/>
          <p14:tracePt t="26433" x="7385050" y="1238250"/>
          <p14:tracePt t="26450" x="7359650" y="1289050"/>
          <p14:tracePt t="26466" x="7346950" y="1346200"/>
          <p14:tracePt t="26483" x="7346950" y="1403350"/>
          <p14:tracePt t="26500" x="7397750" y="1460500"/>
          <p14:tracePt t="26517" x="7454900" y="1517650"/>
          <p14:tracePt t="26533" x="7512050" y="1562100"/>
          <p14:tracePt t="26550" x="7569200" y="1593850"/>
          <p14:tracePt t="26552" x="7575550" y="1600200"/>
          <p14:tracePt t="26567" x="7620000" y="1600200"/>
          <p14:tracePt t="26584" x="7658100" y="1600200"/>
          <p14:tracePt t="26600" x="7715250" y="1600200"/>
          <p14:tracePt t="26618" x="7835900" y="1562100"/>
          <p14:tracePt t="26636" x="7969250" y="1498600"/>
          <p14:tracePt t="26651" x="8007350" y="1473200"/>
          <p14:tracePt t="26668" x="8007350" y="1460500"/>
          <p14:tracePt t="26686" x="8007350" y="1441450"/>
          <p14:tracePt t="26689" x="8007350" y="1428750"/>
          <p14:tracePt t="26701" x="8007350" y="1416050"/>
          <p14:tracePt t="26718" x="7981950" y="1403350"/>
          <p14:tracePt t="26721" x="7969250" y="1397000"/>
          <p14:tracePt t="26737" x="7943850" y="1397000"/>
          <p14:tracePt t="26752" x="7924800" y="1397000"/>
          <p14:tracePt t="26768" x="7918450" y="1397000"/>
          <p14:tracePt t="26785" x="7899400" y="1403350"/>
          <p14:tracePt t="26802" x="7899400" y="1409700"/>
          <p14:tracePt t="26819" x="7893050" y="1428750"/>
          <p14:tracePt t="26835" x="7893050" y="1447800"/>
          <p14:tracePt t="26852" x="7893050" y="1479550"/>
          <p14:tracePt t="26869" x="7893050" y="1492250"/>
          <p14:tracePt t="26886" x="7893050" y="1498600"/>
          <p14:tracePt t="27000" x="7893050" y="1504950"/>
          <p14:tracePt t="27041" x="7893050" y="1517650"/>
          <p14:tracePt t="27048" x="7893050" y="1536700"/>
          <p14:tracePt t="27057" x="7893050" y="1562100"/>
          <p14:tracePt t="27070" x="7893050" y="1587500"/>
          <p14:tracePt t="27087" x="7905750" y="1631950"/>
          <p14:tracePt t="27103" x="7905750" y="1644650"/>
          <p14:tracePt t="27256" x="7905750" y="1651000"/>
          <p14:tracePt t="27264" x="7899400" y="1651000"/>
          <p14:tracePt t="27273" x="7893050" y="1651000"/>
          <p14:tracePt t="27288" x="7861300" y="1651000"/>
          <p14:tracePt t="27307" x="7778750" y="1644650"/>
          <p14:tracePt t="27321" x="7651750" y="1644650"/>
          <p14:tracePt t="27338" x="7499350" y="1644650"/>
          <p14:tracePt t="27357" x="7391400" y="1644650"/>
          <p14:tracePt t="27372" x="7308850" y="1644650"/>
          <p14:tracePt t="27389" x="7277100" y="1644650"/>
          <p14:tracePt t="27392" x="7251700" y="1644650"/>
          <p14:tracePt t="27407" x="7219950" y="1631950"/>
          <p14:tracePt t="27422" x="7207250" y="1619250"/>
          <p14:tracePt t="27439" x="7143750" y="1606550"/>
          <p14:tracePt t="27457" x="7118350" y="1606550"/>
          <p14:tracePt t="27474" x="7054850" y="1606550"/>
          <p14:tracePt t="27491" x="6965950" y="1606550"/>
          <p14:tracePt t="27506" x="6921500" y="1606550"/>
          <p14:tracePt t="27523" x="6870700" y="1625600"/>
          <p14:tracePt t="27539" x="6858000" y="1625600"/>
          <p14:tracePt t="27697" x="6864350" y="1625600"/>
          <p14:tracePt t="27705" x="6883400" y="1625600"/>
          <p14:tracePt t="27713" x="6902450" y="1625600"/>
          <p14:tracePt t="27724" x="6953250" y="1625600"/>
          <p14:tracePt t="27741" x="7080250" y="1625600"/>
          <p14:tracePt t="27758" x="7289800" y="1625600"/>
          <p14:tracePt t="27776" x="7480300" y="1625600"/>
          <p14:tracePt t="27778" x="7550150" y="1625600"/>
          <p14:tracePt t="27791" x="7607300" y="1625600"/>
          <p14:tracePt t="27808" x="7696200" y="1625600"/>
          <p14:tracePt t="27826" x="7747000" y="1625600"/>
          <p14:tracePt t="27841" x="7810500" y="1625600"/>
          <p14:tracePt t="27858" x="7899400" y="1625600"/>
          <p14:tracePt t="27875" x="8013700" y="1625600"/>
          <p14:tracePt t="27891" x="8039100" y="1625600"/>
          <p14:tracePt t="27925" x="8045450" y="1625600"/>
          <p14:tracePt t="27942" x="8051800" y="1625600"/>
          <p14:tracePt t="28113" x="8070850" y="1663700"/>
          <p14:tracePt t="28120" x="8077200" y="1727200"/>
          <p14:tracePt t="28130" x="8115300" y="1803400"/>
          <p14:tracePt t="28145" x="8147050" y="1936750"/>
          <p14:tracePt t="28160" x="8178800" y="2025650"/>
          <p14:tracePt t="28177" x="8185150" y="2082800"/>
          <p14:tracePt t="28193" x="8185150" y="2108200"/>
          <p14:tracePt t="28210" x="8185150" y="2114550"/>
          <p14:tracePt t="28227" x="8185150" y="2139950"/>
          <p14:tracePt t="28244" x="8185150" y="2159000"/>
          <p14:tracePt t="28261" x="8185150" y="2184400"/>
          <p14:tracePt t="28277" x="8185150" y="2203450"/>
          <p14:tracePt t="28280" x="8185150" y="2209800"/>
          <p14:tracePt t="28311" x="8185150" y="2228850"/>
          <p14:tracePt t="28327" x="8185150" y="2235200"/>
          <p14:tracePt t="28346" x="8185150" y="2247900"/>
          <p14:tracePt t="28361" x="8185150" y="2266950"/>
          <p14:tracePt t="28378" x="8185150" y="2292350"/>
          <p14:tracePt t="28396" x="8185150" y="2298700"/>
          <p14:tracePt t="28450" x="8185150" y="2305050"/>
          <p14:tracePt t="28633" x="8178800" y="2305050"/>
          <p14:tracePt t="28641" x="8147050" y="2305050"/>
          <p14:tracePt t="28649" x="8115300" y="2305050"/>
          <p14:tracePt t="28663" x="8083550" y="2305050"/>
          <p14:tracePt t="28680" x="7981950" y="2305050"/>
          <p14:tracePt t="28698" x="7905750" y="2298700"/>
          <p14:tracePt t="28715" x="7848600" y="2292350"/>
          <p14:tracePt t="28730" x="7791450" y="2266950"/>
          <p14:tracePt t="28747" x="7766050" y="2266950"/>
          <p14:tracePt t="28780" x="7753350" y="2266950"/>
          <p14:tracePt t="28797" x="7747000" y="2266950"/>
          <p14:tracePt t="28814" x="7727950" y="2266950"/>
          <p14:tracePt t="28831" x="7721600" y="2266950"/>
          <p14:tracePt t="28847" x="7715250" y="2266950"/>
          <p14:tracePt t="28961" x="7708900" y="2260600"/>
          <p14:tracePt t="28970" x="7708900" y="2247900"/>
          <p14:tracePt t="28982" x="7696200" y="2222500"/>
          <p14:tracePt t="28998" x="7677150" y="2178050"/>
          <p14:tracePt t="29001" x="7670800" y="2159000"/>
          <p14:tracePt t="29017" x="7670800" y="2127250"/>
          <p14:tracePt t="29032" x="7670800" y="2095500"/>
          <p14:tracePt t="29049" x="7670800" y="2063750"/>
          <p14:tracePt t="29067" x="7670800" y="2012950"/>
          <p14:tracePt t="29082" x="7658100" y="1968500"/>
          <p14:tracePt t="29099" x="7658100" y="1885950"/>
          <p14:tracePt t="29117" x="7639050" y="1784350"/>
          <p14:tracePt t="29132" x="7632700" y="1676400"/>
          <p14:tracePt t="29149" x="7607300" y="1606550"/>
          <p14:tracePt t="29168" x="7607300" y="1562100"/>
          <p14:tracePt t="29169" x="7607300" y="1549400"/>
          <p14:tracePt t="29186" x="7607300" y="1543050"/>
          <p14:tracePt t="29202" x="7607300" y="1536700"/>
          <p14:tracePt t="29274" x="7607300" y="1517650"/>
          <p14:tracePt t="29281" x="7607300" y="1504950"/>
          <p14:tracePt t="29290" x="7607300" y="1498600"/>
          <p14:tracePt t="29300" x="7607300" y="1492250"/>
          <p14:tracePt t="29377" x="7607300" y="1485900"/>
          <p14:tracePt t="29386" x="7613650" y="1485900"/>
          <p14:tracePt t="29393" x="7632700" y="1504950"/>
          <p14:tracePt t="29402" x="7645400" y="1511300"/>
          <p14:tracePt t="29417" x="7715250" y="1536700"/>
          <p14:tracePt t="29434" x="7867650" y="1568450"/>
          <p14:tracePt t="29454" x="8128000" y="1600200"/>
          <p14:tracePt t="29468" x="8432800" y="1644650"/>
          <p14:tracePt t="29484" x="8578850" y="1670050"/>
          <p14:tracePt t="29501" x="8616950" y="1670050"/>
          <p14:tracePt t="29569" x="8623300" y="1670050"/>
          <p14:tracePt t="29578" x="8623300" y="1676400"/>
          <p14:tracePt t="29588" x="8623300" y="1689100"/>
          <p14:tracePt t="29602" x="8623300" y="1720850"/>
          <p14:tracePt t="29619" x="8623300" y="1758950"/>
          <p14:tracePt t="29636" x="8616950" y="1816100"/>
          <p14:tracePt t="29652" x="8585200" y="1885950"/>
          <p14:tracePt t="29669" x="8578850" y="1968500"/>
          <p14:tracePt t="29687" x="8578850" y="2070100"/>
          <p14:tracePt t="29690" x="8578850" y="2146300"/>
          <p14:tracePt t="29703" x="8578850" y="2209800"/>
          <p14:tracePt t="29719" x="8604250" y="2343150"/>
          <p14:tracePt t="29722" x="8629650" y="2400300"/>
          <p14:tracePt t="29738" x="8680450" y="2514600"/>
          <p14:tracePt t="29753" x="8731250" y="2622550"/>
          <p14:tracePt t="29769" x="8782050" y="2717800"/>
          <p14:tracePt t="29788" x="8788400" y="2755900"/>
          <p14:tracePt t="29803" x="8788400" y="2768600"/>
          <p14:tracePt t="29905" x="8788400" y="2774950"/>
          <p14:tracePt t="29929" x="8769350" y="2774950"/>
          <p14:tracePt t="29937" x="8756650" y="2774950"/>
          <p14:tracePt t="29945" x="8724900" y="2774950"/>
          <p14:tracePt t="29954" x="8686800" y="2755900"/>
          <p14:tracePt t="29970" x="8572500" y="2717800"/>
          <p14:tracePt t="29987" x="8451850" y="2686050"/>
          <p14:tracePt t="30004" x="8299450" y="2647950"/>
          <p14:tracePt t="30023" x="8159750" y="2609850"/>
          <p14:tracePt t="30026" x="8115300" y="2590800"/>
          <p14:tracePt t="30038" x="8058150" y="2584450"/>
          <p14:tracePt t="30054" x="7988300" y="2565400"/>
          <p14:tracePt t="30059" x="7956550" y="2565400"/>
          <p14:tracePt t="30071" x="7918450" y="2559050"/>
          <p14:tracePt t="30088" x="7842250" y="2559050"/>
          <p14:tracePt t="30091" x="7810500" y="2559050"/>
          <p14:tracePt t="30105" x="7747000" y="2559050"/>
          <p14:tracePt t="30122" x="7689850" y="2559050"/>
          <p14:tracePt t="30138" x="7664450" y="2552700"/>
          <p14:tracePt t="30217" x="7670800" y="2552700"/>
          <p14:tracePt t="30226" x="7683500" y="2546350"/>
          <p14:tracePt t="30242" x="7683500" y="2540000"/>
          <p14:tracePt t="30274" x="7689850" y="2540000"/>
          <p14:tracePt t="30282" x="7696200" y="2533650"/>
          <p14:tracePt t="30291" x="7696200" y="2527300"/>
          <p14:tracePt t="30308" x="7696200" y="2508250"/>
          <p14:tracePt t="30323" x="7702550" y="2457450"/>
          <p14:tracePt t="30340" x="7708900" y="2425700"/>
          <p14:tracePt t="30356" x="7708900" y="2406650"/>
          <p14:tracePt t="30373" x="7715250" y="2393950"/>
          <p14:tracePt t="30390" x="7715250" y="2387600"/>
          <p14:tracePt t="30407" x="7715250" y="2381250"/>
          <p14:tracePt t="30489" x="7715250" y="2374900"/>
          <p14:tracePt t="30553" x="7708900" y="2374900"/>
          <p14:tracePt t="30569" x="7702550" y="2374900"/>
          <p14:tracePt t="30610" x="7689850" y="2374900"/>
          <p14:tracePt t="30618" x="7683500" y="2374900"/>
          <p14:tracePt t="30633" x="7677150" y="2374900"/>
          <p14:tracePt t="30643" x="7658100" y="2374900"/>
          <p14:tracePt t="30658" x="7607300" y="2374900"/>
          <p14:tracePt t="30677" x="7543800" y="2374900"/>
          <p14:tracePt t="30692" x="7467600" y="2374900"/>
          <p14:tracePt t="30708" x="7404100" y="2374900"/>
          <p14:tracePt t="30725" x="7359650" y="2387600"/>
          <p14:tracePt t="30742" x="7327900" y="2387600"/>
          <p14:tracePt t="30759" x="7321550" y="2387600"/>
          <p14:tracePt t="30778" x="7308850" y="2387600"/>
          <p14:tracePt t="30794" x="7289800" y="2387600"/>
          <p14:tracePt t="30810" x="7283450" y="2387600"/>
          <p14:tracePt t="30828" x="7264400" y="2387600"/>
          <p14:tracePt t="30842" x="7251700" y="2387600"/>
          <p14:tracePt t="30861" x="7219950" y="2387600"/>
          <p14:tracePt t="30878" x="7207250" y="2387600"/>
          <p14:tracePt t="30893" x="7194550" y="2387600"/>
          <p14:tracePt t="30969" x="7213600" y="2387600"/>
          <p14:tracePt t="30979" x="7245350" y="2387600"/>
          <p14:tracePt t="30986" x="7289800" y="2387600"/>
          <p14:tracePt t="30995" x="7353300" y="2387600"/>
          <p14:tracePt t="31010" x="7531100" y="2387600"/>
          <p14:tracePt t="31027" x="7766050" y="2387600"/>
          <p14:tracePt t="31045" x="7962900" y="2387600"/>
          <p14:tracePt t="31061" x="8045450" y="2374900"/>
          <p14:tracePt t="31094" x="8051800" y="2368550"/>
          <p14:tracePt t="31225" x="8051800" y="2374900"/>
          <p14:tracePt t="31498" x="8064500" y="2374900"/>
          <p14:tracePt t="31506" x="8121650" y="2381250"/>
          <p14:tracePt t="31515" x="8210550" y="2387600"/>
          <p14:tracePt t="31532" x="8369300" y="2406650"/>
          <p14:tracePt t="31549" x="8477250" y="2406650"/>
          <p14:tracePt t="31563" x="8483600" y="2406650"/>
          <p14:tracePt t="31626" x="8489950" y="2413000"/>
          <p14:tracePt t="31634" x="8502650" y="2419350"/>
          <p14:tracePt t="31642" x="8502650" y="2432050"/>
          <p14:tracePt t="31651" x="8509000" y="2444750"/>
          <p14:tracePt t="31664" x="8534400" y="2476500"/>
          <p14:tracePt t="31681" x="8572500" y="2571750"/>
          <p14:tracePt t="31700" x="8604250" y="2654300"/>
          <p14:tracePt t="31714" x="8648700" y="2749550"/>
          <p14:tracePt t="31733" x="8699500" y="2832100"/>
          <p14:tracePt t="31748" x="8743950" y="2914650"/>
          <p14:tracePt t="31765" x="8763000" y="2952750"/>
          <p14:tracePt t="31781" x="8769350" y="2978150"/>
          <p14:tracePt t="31798" x="8769350" y="3003550"/>
          <p14:tracePt t="31815" x="8782050" y="3028950"/>
          <p14:tracePt t="31832" x="8788400" y="3054350"/>
          <p14:tracePt t="31833" x="8788400" y="3060700"/>
          <p14:tracePt t="31848" x="8788400" y="3067050"/>
          <p14:tracePt t="31865" x="8794750" y="3073400"/>
          <p14:tracePt t="31906" x="8794750" y="3079750"/>
          <p14:tracePt t="31930" x="8794750" y="3092450"/>
          <p14:tracePt t="31946" x="8794750" y="3098800"/>
          <p14:tracePt t="32042" x="8782050" y="3098800"/>
          <p14:tracePt t="32050" x="8750300" y="3098800"/>
          <p14:tracePt t="32058" x="8705850" y="3098800"/>
          <p14:tracePt t="32067" x="8642350" y="3086100"/>
          <p14:tracePt t="32083" x="8502650" y="3060700"/>
          <p14:tracePt t="32100" x="8331200" y="3060700"/>
          <p14:tracePt t="32117" x="8166100" y="3060700"/>
          <p14:tracePt t="32133" x="8013700" y="3041650"/>
          <p14:tracePt t="32150" x="7905750" y="3016250"/>
          <p14:tracePt t="32167" x="7816850" y="3009900"/>
          <p14:tracePt t="32169" x="7778750" y="3003550"/>
          <p14:tracePt t="32184" x="7759700" y="3003550"/>
          <p14:tracePt t="32201" x="7734300" y="2997200"/>
          <p14:tracePt t="32218" x="7727950" y="2997200"/>
          <p14:tracePt t="32234" x="7721600" y="2997200"/>
          <p14:tracePt t="32386" x="7702550" y="2971800"/>
          <p14:tracePt t="32394" x="7683500" y="2952750"/>
          <p14:tracePt t="32403" x="7664450" y="2914650"/>
          <p14:tracePt t="32419" x="7607300" y="2838450"/>
          <p14:tracePt t="32435" x="7581900" y="2774950"/>
          <p14:tracePt t="32452" x="7562850" y="2717800"/>
          <p14:tracePt t="32469" x="7556500" y="2673350"/>
          <p14:tracePt t="32486" x="7550150" y="2654300"/>
          <p14:tracePt t="32502" x="7543800" y="2616200"/>
          <p14:tracePt t="32519" x="7537450" y="2590800"/>
          <p14:tracePt t="32538" x="7531100" y="2565400"/>
          <p14:tracePt t="32553" x="7531100" y="2559050"/>
          <p14:tracePt t="32570" x="7531100" y="2495550"/>
          <p14:tracePt t="32589" x="7531100" y="2425700"/>
          <p14:tracePt t="32603" x="7531100" y="2387600"/>
          <p14:tracePt t="32620" x="7537450" y="2349500"/>
          <p14:tracePt t="32638" x="7556500" y="2324100"/>
          <p14:tracePt t="32641" x="7562850" y="2317750"/>
          <p14:tracePt t="32653" x="7569200" y="2311400"/>
          <p14:tracePt t="32670" x="7569200" y="2292350"/>
          <p14:tracePt t="32690" x="7588250" y="2273300"/>
          <p14:tracePt t="32714" x="7594600" y="2266950"/>
          <p14:tracePt t="32730" x="7600950" y="2266950"/>
          <p14:tracePt t="32740" x="7607300" y="2266950"/>
          <p14:tracePt t="32757" x="7613650" y="2266950"/>
          <p14:tracePt t="32771" x="7620000" y="2260600"/>
          <p14:tracePt t="32788" x="7626350" y="2260600"/>
          <p14:tracePt t="32804" x="7664450" y="2260600"/>
          <p14:tracePt t="32821" x="7759700" y="2260600"/>
          <p14:tracePt t="32838" x="7842250" y="2260600"/>
          <p14:tracePt t="32855" x="7880350" y="2254250"/>
          <p14:tracePt t="32858" x="7893050" y="2254250"/>
          <p14:tracePt t="32871" x="7905750" y="2254250"/>
          <p14:tracePt t="32888" x="7931150" y="2254250"/>
          <p14:tracePt t="32891" x="7950200" y="2254250"/>
          <p14:tracePt t="32905" x="7988300" y="2254250"/>
          <p14:tracePt t="32922" x="8051800" y="2260600"/>
          <p14:tracePt t="32939" x="8147050" y="2279650"/>
          <p14:tracePt t="32955" x="8223250" y="2305050"/>
          <p14:tracePt t="32972" x="8267700" y="2330450"/>
          <p14:tracePt t="32989" x="8286750" y="2336800"/>
          <p14:tracePt t="33005" x="8305800" y="2349500"/>
          <p14:tracePt t="33022" x="8331200" y="2368550"/>
          <p14:tracePt t="33039" x="8369300" y="2400300"/>
          <p14:tracePt t="33056" x="8394700" y="2419350"/>
          <p14:tracePt t="33073" x="8401050" y="2425700"/>
          <p14:tracePt t="33089" x="8413750" y="2438400"/>
          <p14:tracePt t="33106" x="8432800" y="2457450"/>
          <p14:tracePt t="33123" x="8445500" y="2482850"/>
          <p14:tracePt t="33140" x="8458200" y="2508250"/>
          <p14:tracePt t="33157" x="8477250" y="2552700"/>
          <p14:tracePt t="33173" x="8489950" y="2584450"/>
          <p14:tracePt t="33190" x="8515350" y="2641600"/>
          <p14:tracePt t="33194" x="8528050" y="2667000"/>
          <p14:tracePt t="33207" x="8540750" y="2698750"/>
          <p14:tracePt t="33223" x="8566150" y="2755900"/>
          <p14:tracePt t="33227" x="8572500" y="2774950"/>
          <p14:tracePt t="33242" x="8585200" y="2800350"/>
          <p14:tracePt t="33259" x="8597900" y="2838450"/>
          <p14:tracePt t="33274" x="8604250" y="2851150"/>
          <p14:tracePt t="33291" x="8604250" y="2870200"/>
          <p14:tracePt t="33315" x="8604250" y="2876550"/>
          <p14:tracePt t="33331" x="8604250" y="2882900"/>
          <p14:tracePt t="33347" x="8604250" y="2889250"/>
          <p14:tracePt t="33362" x="8604250" y="2908300"/>
          <p14:tracePt t="33379" x="8597900" y="2914650"/>
          <p14:tracePt t="33391" x="8597900" y="2927350"/>
          <p14:tracePt t="33410" x="8572500" y="2952750"/>
          <p14:tracePt t="33442" x="8553450" y="2978150"/>
          <p14:tracePt t="33458" x="8540750" y="2990850"/>
          <p14:tracePt t="33475" x="8515350" y="3003550"/>
          <p14:tracePt t="33492" x="8483600" y="3003550"/>
          <p14:tracePt t="33509" x="8445500" y="3003550"/>
          <p14:tracePt t="33525" x="8401050" y="3009900"/>
          <p14:tracePt t="33542" x="8343900" y="3009900"/>
          <p14:tracePt t="33559" x="8267700" y="3009900"/>
          <p14:tracePt t="33563" x="8229600" y="3009900"/>
          <p14:tracePt t="33578" x="8147050" y="3003550"/>
          <p14:tracePt t="33592" x="8102600" y="2984500"/>
          <p14:tracePt t="33595" x="8058150" y="2965450"/>
          <p14:tracePt t="33609" x="8032750" y="2959100"/>
          <p14:tracePt t="33628" x="7931150" y="2901950"/>
          <p14:tracePt t="33642" x="7893050" y="2870200"/>
          <p14:tracePt t="33660" x="7835900" y="2832100"/>
          <p14:tracePt t="33676" x="7797800" y="2781300"/>
          <p14:tracePt t="33681" x="7785100" y="2762250"/>
          <p14:tracePt t="33693" x="7759700" y="2736850"/>
          <p14:tracePt t="33710" x="7734300" y="2692400"/>
          <p14:tracePt t="33728" x="7708900" y="2647950"/>
          <p14:tracePt t="33731" x="7696200" y="2622550"/>
          <p14:tracePt t="33743" x="7689850" y="2609850"/>
          <p14:tracePt t="33760" x="7670800" y="2546350"/>
          <p14:tracePt t="33779" x="7658100" y="2495550"/>
          <p14:tracePt t="33793" x="7658100" y="2470150"/>
          <p14:tracePt t="33812" x="7651750" y="2457450"/>
          <p14:tracePt t="33828" x="7651750" y="2438400"/>
          <p14:tracePt t="33845" x="7639050" y="2406650"/>
          <p14:tracePt t="33861" x="7632700" y="2368550"/>
          <p14:tracePt t="33877" x="7613650" y="2349500"/>
          <p14:tracePt t="33894" x="7613650" y="2343150"/>
          <p14:tracePt t="33911" x="7613650" y="2336800"/>
          <p14:tracePt t="33927" x="7613650" y="2330450"/>
          <p14:tracePt t="33944" x="7613650" y="2324100"/>
          <p14:tracePt t="33961" x="7658100" y="2298700"/>
          <p14:tracePt t="33979" x="7861300" y="2292350"/>
          <p14:tracePt t="33994" x="8001000" y="2292350"/>
          <p14:tracePt t="34011" x="8083550" y="2292350"/>
          <p14:tracePt t="34028" x="8153400" y="2292350"/>
          <p14:tracePt t="34045" x="8210550" y="2292350"/>
          <p14:tracePt t="34062" x="8242300" y="2305050"/>
          <p14:tracePt t="34078" x="8274050" y="2324100"/>
          <p14:tracePt t="34095" x="8299450" y="2355850"/>
          <p14:tracePt t="34112" x="8356600" y="2406650"/>
          <p14:tracePt t="34116" x="8407400" y="2438400"/>
          <p14:tracePt t="34129" x="8451850" y="2482850"/>
          <p14:tracePt t="34146" x="8629650" y="2635250"/>
          <p14:tracePt t="34162" x="8686800" y="2686050"/>
          <p14:tracePt t="34179" x="8724900" y="2724150"/>
          <p14:tracePt t="34196" x="8731250" y="2736850"/>
          <p14:tracePt t="34213" x="8731250" y="2755900"/>
          <p14:tracePt t="34229" x="8731250" y="2781300"/>
          <p14:tracePt t="34246" x="8731250" y="2825750"/>
          <p14:tracePt t="34250" x="8731250" y="2851150"/>
          <p14:tracePt t="34263" x="8724900" y="2876550"/>
          <p14:tracePt t="34280" x="8693150" y="2921000"/>
          <p14:tracePt t="34283" x="8680450" y="2921000"/>
          <p14:tracePt t="34299" x="8591550" y="2946400"/>
          <p14:tracePt t="34313" x="8553450" y="2946400"/>
          <p14:tracePt t="34316" x="8509000" y="2946400"/>
          <p14:tracePt t="34330" x="8388350" y="2927350"/>
          <p14:tracePt t="34349" x="8223250" y="2882900"/>
          <p14:tracePt t="34363" x="7969250" y="2806700"/>
          <p14:tracePt t="34380" x="7588250" y="2711450"/>
          <p14:tracePt t="34399" x="7283450" y="2622550"/>
          <p14:tracePt t="34414" x="7099300" y="2559050"/>
          <p14:tracePt t="34431" x="6978650" y="2520950"/>
          <p14:tracePt t="34449" x="6921500" y="2489200"/>
          <p14:tracePt t="34464" x="6915150" y="2476500"/>
          <p14:tracePt t="34481" x="6908800" y="2463800"/>
          <p14:tracePt t="34578" x="6908800" y="2470150"/>
          <p14:tracePt t="34587" x="6908800" y="2482850"/>
          <p14:tracePt t="34598" x="6908800" y="2508250"/>
          <p14:tracePt t="34615" x="6927850" y="2533650"/>
          <p14:tracePt t="34632" x="6940550" y="2540000"/>
          <p14:tracePt t="34634" x="6965950" y="2559050"/>
          <p14:tracePt t="34648" x="6991350" y="2559050"/>
          <p14:tracePt t="34651" x="7023100" y="2559050"/>
          <p14:tracePt t="34665" x="7086600" y="2559050"/>
          <p14:tracePt t="34682" x="7277100" y="2559050"/>
          <p14:tracePt t="34699" x="7321550" y="2559050"/>
          <p14:tracePt t="34795" x="7327900" y="2565400"/>
          <p14:tracePt t="34803" x="7327900" y="2584450"/>
          <p14:tracePt t="34819" x="7321550" y="2628900"/>
          <p14:tracePt t="34835" x="7315200" y="2667000"/>
          <p14:tracePt t="34850" x="7315200" y="2711450"/>
          <p14:tracePt t="34868" x="7321550" y="2743200"/>
          <p14:tracePt t="34884" x="7346950" y="2774950"/>
          <p14:tracePt t="34900" x="7366000" y="2794000"/>
          <p14:tracePt t="34917" x="7404100" y="2800350"/>
          <p14:tracePt t="35011" x="7410450" y="2806700"/>
          <p14:tracePt t="35027" x="7410450" y="2813050"/>
          <p14:tracePt t="35043" x="7404100" y="2819400"/>
          <p14:tracePt t="35091" x="7397750" y="2819400"/>
          <p14:tracePt t="35171" x="7391400" y="2825750"/>
          <p14:tracePt t="35179" x="7378700" y="2838450"/>
          <p14:tracePt t="35188" x="7372350" y="2844800"/>
          <p14:tracePt t="35202" x="7321550" y="2863850"/>
          <p14:tracePt t="35219" x="7232650" y="2876550"/>
          <p14:tracePt t="35235" x="7061200" y="2876550"/>
          <p14:tracePt t="35252" x="6845300" y="2876550"/>
          <p14:tracePt t="35269" x="6686550" y="2870200"/>
          <p14:tracePt t="35286" x="6565900" y="2863850"/>
          <p14:tracePt t="35302" x="6515100" y="2863850"/>
          <p14:tracePt t="35539" x="6534150" y="2863850"/>
          <p14:tracePt t="35548" x="6578600" y="2876550"/>
          <p14:tracePt t="35556" x="6661150" y="2901950"/>
          <p14:tracePt t="35571" x="6978650" y="2959100"/>
          <p14:tracePt t="35589" x="7677150" y="2997200"/>
          <p14:tracePt t="35604" x="8261350" y="2997200"/>
          <p14:tracePt t="35621" x="8388350" y="2997200"/>
          <p14:tracePt t="35638" x="8394700" y="2997200"/>
          <p14:tracePt t="35654" x="8413750" y="2997200"/>
          <p14:tracePt t="35688" x="8407400" y="2997200"/>
          <p14:tracePt t="35739" x="8401050" y="2997200"/>
          <p14:tracePt t="35755" x="8388350" y="2997200"/>
          <p14:tracePt t="35859" x="8369300" y="3009900"/>
          <p14:tracePt t="35883" x="8362950" y="3016250"/>
          <p14:tracePt t="36083" x="8356600" y="3022600"/>
          <p14:tracePt t="36091" x="8324850" y="3022600"/>
          <p14:tracePt t="36100" x="8248650" y="3022600"/>
          <p14:tracePt t="36110" x="8166100" y="3022600"/>
          <p14:tracePt t="36124" x="7975600" y="3022600"/>
          <p14:tracePt t="36141" x="7658100" y="3022600"/>
          <p14:tracePt t="36160" x="7308850" y="2971800"/>
          <p14:tracePt t="36174" x="7118350" y="2940050"/>
          <p14:tracePt t="36191" x="7054850" y="2927350"/>
          <p14:tracePt t="36209" x="7048500" y="2927350"/>
          <p14:tracePt t="36228" x="7054850" y="2927350"/>
          <p14:tracePt t="36241" x="7073900" y="2927350"/>
          <p14:tracePt t="36260" x="7150100" y="2927350"/>
          <p14:tracePt t="36277" x="7245350" y="2959100"/>
          <p14:tracePt t="36292" x="7416800" y="3009900"/>
          <p14:tracePt t="36308" x="7620000" y="3048000"/>
          <p14:tracePt t="36325" x="7810500" y="3054350"/>
          <p14:tracePt t="36342" x="7988300" y="3054350"/>
          <p14:tracePt t="36359" x="8096250" y="2971800"/>
          <p14:tracePt t="36375" x="8134350" y="2895600"/>
          <p14:tracePt t="36392" x="8134350" y="2844800"/>
          <p14:tracePt t="36395" x="8134350" y="2813050"/>
          <p14:tracePt t="36409" x="8089900" y="2762250"/>
          <p14:tracePt t="36426" x="7975600" y="2686050"/>
          <p14:tracePt t="36429" x="7905750" y="2660650"/>
          <p14:tracePt t="36443" x="7810500" y="2622550"/>
          <p14:tracePt t="36459" x="7658100" y="2622550"/>
          <p14:tracePt t="36476" x="7404100" y="2622550"/>
          <p14:tracePt t="36493" x="7112000" y="2724150"/>
          <p14:tracePt t="36510" x="6953250" y="2819400"/>
          <p14:tracePt t="36526" x="6896100" y="2876550"/>
          <p14:tracePt t="36531" x="6896100" y="2895600"/>
          <p14:tracePt t="36543" x="6896100" y="2908300"/>
          <p14:tracePt t="36560" x="6991350" y="2952750"/>
          <p14:tracePt t="36564" x="7131050" y="2971800"/>
          <p14:tracePt t="36577" x="7372350" y="2984500"/>
          <p14:tracePt t="36593" x="7994650" y="2984500"/>
          <p14:tracePt t="36596" x="8255000" y="2984500"/>
          <p14:tracePt t="36610" x="8458200" y="2978150"/>
          <p14:tracePt t="36627" x="8483600" y="2965450"/>
          <p14:tracePt t="36668" x="8407400" y="2965450"/>
          <p14:tracePt t="36675" x="8312150" y="2965450"/>
          <p14:tracePt t="36684" x="8235950" y="2971800"/>
          <p14:tracePt t="36694" x="8191500" y="2978150"/>
          <p14:tracePt t="36711" x="8178800" y="2984500"/>
          <p14:tracePt t="36755" x="8191500" y="2984500"/>
          <p14:tracePt t="36764" x="8242300" y="2984500"/>
          <p14:tracePt t="36771" x="8350250" y="2965450"/>
          <p14:tracePt t="36781" x="8458200" y="2933700"/>
          <p14:tracePt t="36795" x="8642350" y="2882900"/>
          <p14:tracePt t="36811" x="8705850" y="2838450"/>
          <p14:tracePt t="36830" x="8731250" y="2813050"/>
          <p14:tracePt t="36845" x="8769350" y="2755900"/>
          <p14:tracePt t="36862" x="8782050" y="2698750"/>
          <p14:tracePt t="36881" x="8794750" y="2609850"/>
          <p14:tracePt t="36883" x="8794750" y="2578100"/>
          <p14:tracePt t="36895" x="8794750" y="2546350"/>
          <p14:tracePt t="36912" x="8788400" y="2463800"/>
          <p14:tracePt t="36930" x="8769350" y="2387600"/>
          <p14:tracePt t="36932" x="8763000" y="2349500"/>
          <p14:tracePt t="36946" x="8763000" y="2317750"/>
          <p14:tracePt t="36949" x="8763000" y="2286000"/>
          <p14:tracePt t="36962" x="8763000" y="2228850"/>
          <p14:tracePt t="36981" x="8763000" y="2203450"/>
          <p14:tracePt t="36996" x="8763000" y="2171700"/>
          <p14:tracePt t="37015" x="8763000" y="2139950"/>
          <p14:tracePt t="37029" x="8763000" y="2076450"/>
          <p14:tracePt t="37046" x="8775700" y="1968500"/>
          <p14:tracePt t="37063" x="8782050" y="1847850"/>
          <p14:tracePt t="37080" x="8782050" y="1758950"/>
          <p14:tracePt t="37097" x="8782050" y="1644650"/>
          <p14:tracePt t="37113" x="8782050" y="1517650"/>
          <p14:tracePt t="37115" x="8756650" y="1441450"/>
          <p14:tracePt t="37131" x="8724900" y="1308100"/>
          <p14:tracePt t="37147" x="8699500" y="1225550"/>
          <p14:tracePt t="37163" x="8674100" y="1181100"/>
          <p14:tracePt t="37180" x="8674100" y="1174750"/>
          <p14:tracePt t="37197" x="8674100" y="1155700"/>
          <p14:tracePt t="37214" x="8674100" y="1136650"/>
          <p14:tracePt t="37231" x="8667750" y="1117600"/>
          <p14:tracePt t="37249" x="8661400" y="1104900"/>
          <p14:tracePt t="37404" x="8667750" y="1111250"/>
          <p14:tracePt t="37411" x="8680450" y="1117600"/>
          <p14:tracePt t="37483" x="8686800" y="1123950"/>
          <p14:tracePt t="37491" x="8705850" y="1130300"/>
          <p14:tracePt t="37501" x="8712200" y="1130300"/>
          <p14:tracePt t="37515" x="8737600" y="1143000"/>
          <p14:tracePt t="37532" x="8832850" y="1174750"/>
          <p14:tracePt t="37549" x="8985250" y="1187450"/>
          <p14:tracePt t="37566" x="9156700" y="1225550"/>
          <p14:tracePt t="37583" x="9245600" y="1231900"/>
          <p14:tracePt t="37600" x="9277350" y="1231900"/>
          <p14:tracePt t="37616" x="9296400" y="1231900"/>
          <p14:tracePt t="37633" x="9309100" y="1231900"/>
          <p14:tracePt t="37650" x="9334500" y="1231900"/>
          <p14:tracePt t="37653" x="9347200" y="1231900"/>
          <p14:tracePt t="37667" x="9391650" y="1231900"/>
          <p14:tracePt t="37683" x="9505950" y="1231900"/>
          <p14:tracePt t="37700" x="9785350" y="1231900"/>
          <p14:tracePt t="37717" x="10153650" y="1231900"/>
          <p14:tracePt t="37734" x="10426700" y="1193800"/>
          <p14:tracePt t="37750" x="10477500" y="1187450"/>
          <p14:tracePt t="37767" x="10496550" y="1181100"/>
          <p14:tracePt t="37860" x="10502900" y="1181100"/>
          <p14:tracePt t="37869" x="10521950" y="1181100"/>
          <p14:tracePt t="37876" x="10547350" y="1181100"/>
          <p14:tracePt t="37988" x="10553700" y="1181100"/>
          <p14:tracePt t="38692" x="10553700" y="1187450"/>
          <p14:tracePt t="38748" x="10528300" y="1187450"/>
          <p14:tracePt t="38748" x="0" y="0"/>
        </p14:tracePtLst>
        <p14:tracePtLst>
          <p14:tracePt t="57589" x="8115300" y="3638550"/>
          <p14:tracePt t="57634" x="8128000" y="3638550"/>
          <p14:tracePt t="57642" x="8159750" y="3663950"/>
          <p14:tracePt t="57652" x="8185150" y="3695700"/>
          <p14:tracePt t="57669" x="8255000" y="3752850"/>
          <p14:tracePt t="57686" x="8331200" y="3816350"/>
          <p14:tracePt t="57691" x="8388350" y="3848100"/>
          <p14:tracePt t="57703" x="8394700" y="3860800"/>
          <p14:tracePt t="57719" x="8451850" y="3911600"/>
          <p14:tracePt t="57736" x="8509000" y="3956050"/>
          <p14:tracePt t="57739" x="8534400" y="3981450"/>
          <p14:tracePt t="57753" x="8597900" y="4019550"/>
          <p14:tracePt t="57770" x="8661400" y="4051300"/>
          <p14:tracePt t="57786" x="8693150" y="4057650"/>
          <p14:tracePt t="57803" x="8712200" y="4064000"/>
          <p14:tracePt t="57820" x="8724900" y="4064000"/>
          <p14:tracePt t="57837" x="8731250" y="4064000"/>
          <p14:tracePt t="57882" x="8737600" y="4064000"/>
          <p14:tracePt t="57938" x="8743950" y="4064000"/>
          <p14:tracePt t="57947" x="8756650" y="4057650"/>
          <p14:tracePt t="58043" x="8763000" y="4051300"/>
          <p14:tracePt t="58050" x="8763000" y="4038600"/>
          <p14:tracePt t="58059" x="8756650" y="4025900"/>
          <p14:tracePt t="58072" x="8750300" y="4006850"/>
          <p14:tracePt t="58088" x="8724900" y="3962400"/>
          <p14:tracePt t="58092" x="8724900" y="3956050"/>
          <p14:tracePt t="58107" x="8705850" y="3911600"/>
          <p14:tracePt t="58122" x="8693150" y="3873500"/>
          <p14:tracePt t="58139" x="8667750" y="3835400"/>
          <p14:tracePt t="58155" x="8648700" y="3810000"/>
          <p14:tracePt t="58172" x="8642350" y="3797300"/>
          <p14:tracePt t="58189" x="8636000" y="3790950"/>
          <p14:tracePt t="58206" x="8629650" y="3784600"/>
          <p14:tracePt t="58222" x="8616950" y="3778250"/>
          <p14:tracePt t="58239" x="8591550" y="3771900"/>
          <p14:tracePt t="58256" x="8572500" y="3765550"/>
          <p14:tracePt t="58259" x="8566150" y="3765550"/>
          <p14:tracePt t="58276" x="8547100" y="3752850"/>
          <p14:tracePt t="58289" x="8534400" y="3746500"/>
          <p14:tracePt t="58308" x="8496300" y="3740150"/>
          <p14:tracePt t="58323" x="8464550" y="3733800"/>
          <p14:tracePt t="58341" x="8413750" y="3714750"/>
          <p14:tracePt t="58357" x="8324850" y="3708400"/>
          <p14:tracePt t="58375" x="8229600" y="3708400"/>
          <p14:tracePt t="58390" x="8083550" y="3708400"/>
          <p14:tracePt t="58407" x="7912100" y="3721100"/>
          <p14:tracePt t="58423" x="7696200" y="3765550"/>
          <p14:tracePt t="58440" x="7493000" y="3790950"/>
          <p14:tracePt t="58443" x="7372350" y="3822700"/>
          <p14:tracePt t="58457" x="7232650" y="3822700"/>
          <p14:tracePt t="58475" x="7175500" y="3822700"/>
          <p14:tracePt t="58490" x="7131050" y="3822700"/>
          <p14:tracePt t="58507" x="7112000" y="3822700"/>
          <p14:tracePt t="58524" x="7086600" y="3822700"/>
          <p14:tracePt t="58541" x="7080250" y="3822700"/>
          <p14:tracePt t="58558" x="7067550" y="3822700"/>
          <p14:tracePt t="58576" x="7054850" y="3822700"/>
          <p14:tracePt t="58595" x="7048500" y="3822700"/>
          <p14:tracePt t="58611" x="7048500" y="3835400"/>
          <p14:tracePt t="58627" x="7048500" y="3867150"/>
          <p14:tracePt t="58643" x="7048500" y="3886200"/>
          <p14:tracePt t="58658" x="7035800" y="3917950"/>
          <p14:tracePt t="58677" x="7035800" y="3943350"/>
          <p14:tracePt t="58692" x="7035800" y="3981450"/>
          <p14:tracePt t="58709" x="7061200" y="4051300"/>
          <p14:tracePt t="58727" x="7131050" y="4121150"/>
          <p14:tracePt t="58742" x="7175500" y="4159250"/>
          <p14:tracePt t="58759" x="7213600" y="4184650"/>
          <p14:tracePt t="58778" x="7239000" y="4197350"/>
          <p14:tracePt t="58792" x="7245350" y="4203700"/>
          <p14:tracePt t="58809" x="7251700" y="4203700"/>
          <p14:tracePt t="58828" x="7264400" y="4203700"/>
          <p14:tracePt t="58843" x="7270750" y="4203700"/>
          <p14:tracePt t="58859" x="7277100" y="4203700"/>
          <p14:tracePt t="58899" x="7289800" y="4203700"/>
          <p14:tracePt t="58915" x="7302500" y="4203700"/>
          <p14:tracePt t="58922" x="7321550" y="4203700"/>
          <p14:tracePt t="58931" x="7340600" y="4203700"/>
          <p14:tracePt t="58943" x="7359650" y="4203700"/>
          <p14:tracePt t="58960" x="7397750" y="4216400"/>
          <p14:tracePt t="58977" x="7448550" y="4216400"/>
          <p14:tracePt t="58979" x="7473950" y="4216400"/>
          <p14:tracePt t="58994" x="7518400" y="4216400"/>
          <p14:tracePt t="59010" x="7531100" y="4216400"/>
          <p14:tracePt t="59027" x="7556500" y="4216400"/>
          <p14:tracePt t="59044" x="7632700" y="4222750"/>
          <p14:tracePt t="59060" x="7804150" y="4235450"/>
          <p14:tracePt t="59077" x="8045450" y="4235450"/>
          <p14:tracePt t="59094" x="8432800" y="4235450"/>
          <p14:tracePt t="59111" x="8909050" y="4235450"/>
          <p14:tracePt t="59114" x="9086850" y="4235450"/>
          <p14:tracePt t="59128" x="9239250" y="4235450"/>
          <p14:tracePt t="59147" x="9525000" y="4203700"/>
          <p14:tracePt t="59161" x="9556750" y="4203700"/>
          <p14:tracePt t="59178" x="9626600" y="4197350"/>
          <p14:tracePt t="59195" x="9709150" y="4197350"/>
          <p14:tracePt t="59213" x="9785350" y="4203700"/>
          <p14:tracePt t="59228" x="9880600" y="4229100"/>
          <p14:tracePt t="59246" x="9944100" y="4229100"/>
          <p14:tracePt t="59262" x="9975850" y="4229100"/>
          <p14:tracePt t="59306" x="9982200" y="4229100"/>
          <p14:tracePt t="59315" x="9988550" y="4229100"/>
          <p14:tracePt t="59699" x="9988550" y="4235450"/>
          <p14:tracePt t="59707" x="9975850" y="4248150"/>
          <p14:tracePt t="59720" x="9975850" y="4254500"/>
          <p14:tracePt t="59731" x="9950450" y="4279900"/>
          <p14:tracePt t="59748" x="9937750" y="4298950"/>
          <p14:tracePt t="59767" x="9899650" y="4337050"/>
          <p14:tracePt t="59771" x="9874250" y="4349750"/>
          <p14:tracePt t="59782" x="9817100" y="4368800"/>
          <p14:tracePt t="59798" x="9645650" y="4413250"/>
          <p14:tracePt t="59818" x="9302750" y="4457700"/>
          <p14:tracePt t="59832" x="9182100" y="4483100"/>
          <p14:tracePt t="59834" x="9048750" y="4495800"/>
          <p14:tracePt t="59848" x="8902700" y="4514850"/>
          <p14:tracePt t="59867" x="8439150" y="4565650"/>
          <p14:tracePt t="59882" x="8108950" y="4622800"/>
          <p14:tracePt t="59899" x="7867650" y="4660900"/>
          <p14:tracePt t="59916" x="7689850" y="4667250"/>
          <p14:tracePt t="59933" x="7556500" y="4692650"/>
          <p14:tracePt t="59950" x="7448550" y="4699000"/>
          <p14:tracePt t="59966" x="7391400" y="4705350"/>
          <p14:tracePt t="59985" x="7346950" y="4705350"/>
          <p14:tracePt t="60000" x="7321550" y="4705350"/>
          <p14:tracePt t="60002" x="7296150" y="4705350"/>
          <p14:tracePt t="60016" x="7264400" y="4692650"/>
          <p14:tracePt t="60033" x="7245350" y="4686300"/>
          <p14:tracePt t="60036" x="7219950" y="4686300"/>
          <p14:tracePt t="60050" x="7213600" y="4679950"/>
          <p14:tracePt t="60099" x="7207250" y="4679950"/>
          <p14:tracePt t="60107" x="7188200" y="4679950"/>
          <p14:tracePt t="60117" x="7162800" y="4679950"/>
          <p14:tracePt t="60133" x="7150100" y="4667250"/>
          <p14:tracePt t="60150" x="7137400" y="4667250"/>
          <p14:tracePt t="60251" x="7131050" y="4660900"/>
          <p14:tracePt t="60275" x="7131050" y="4648200"/>
          <p14:tracePt t="60283" x="7131050" y="4641850"/>
          <p14:tracePt t="60307" x="7137400" y="4629150"/>
          <p14:tracePt t="60323" x="7143750" y="4622800"/>
          <p14:tracePt t="60347" x="7150100" y="4616450"/>
          <p14:tracePt t="60363" x="7156450" y="4616450"/>
          <p14:tracePt t="60371" x="7162800" y="4616450"/>
          <p14:tracePt t="60379" x="7169150" y="4616450"/>
          <p14:tracePt t="60404" x="7175500" y="4616450"/>
          <p14:tracePt t="60412" x="7175500" y="4610100"/>
          <p14:tracePt t="60421" x="7181850" y="4603750"/>
          <p14:tracePt t="60437" x="7200900" y="4591050"/>
          <p14:tracePt t="60452" x="7207250" y="4584700"/>
          <p14:tracePt t="60471" x="7239000" y="4584700"/>
          <p14:tracePt t="60488" x="7296150" y="4584700"/>
          <p14:tracePt t="60502" x="7410450" y="4584700"/>
          <p14:tracePt t="60519" x="7537450" y="4584700"/>
          <p14:tracePt t="60522" x="7613650" y="4584700"/>
          <p14:tracePt t="60538" x="7804150" y="4584700"/>
          <p14:tracePt t="60555" x="7981950" y="4565650"/>
          <p14:tracePt t="60570" x="8032750" y="4565650"/>
          <p14:tracePt t="60588" x="8178800" y="4559300"/>
          <p14:tracePt t="60603" x="8229600" y="4559300"/>
          <p14:tracePt t="60620" x="8343900" y="4559300"/>
          <p14:tracePt t="60637" x="8534400" y="4559300"/>
          <p14:tracePt t="60654" x="8864600" y="4591050"/>
          <p14:tracePt t="60670" x="9271000" y="4641850"/>
          <p14:tracePt t="60687" x="9499600" y="4641850"/>
          <p14:tracePt t="60704" x="9505950" y="4641850"/>
          <p14:tracePt t="60721" x="9512300" y="4641850"/>
          <p14:tracePt t="60737" x="9518650" y="4641850"/>
          <p14:tracePt t="60754" x="9525000" y="4641850"/>
          <p14:tracePt t="62197" x="9499600" y="4635500"/>
          <p14:tracePt t="62205" x="9334500" y="4610100"/>
          <p14:tracePt t="62213" x="9124950" y="4578350"/>
          <p14:tracePt t="62229" x="8712200" y="4502150"/>
          <p14:tracePt t="62248" x="8458200" y="4457700"/>
          <p14:tracePt t="62263" x="8312150" y="4438650"/>
          <p14:tracePt t="62280" x="8280400" y="4438650"/>
          <p14:tracePt t="62284" x="8280400" y="4432300"/>
          <p14:tracePt t="62427" x="8305800" y="4432300"/>
          <p14:tracePt t="62436" x="8350250" y="4432300"/>
          <p14:tracePt t="62447" x="8426450" y="4432300"/>
          <p14:tracePt t="62464" x="8604250" y="4432300"/>
          <p14:tracePt t="62481" x="8902700" y="4432300"/>
          <p14:tracePt t="62483" x="9118600" y="4432300"/>
          <p14:tracePt t="62498" x="9334500" y="4432300"/>
          <p14:tracePt t="62515" x="9937750" y="4432300"/>
          <p14:tracePt t="62531" x="10140950" y="4419600"/>
          <p14:tracePt t="62548" x="10236200" y="4406900"/>
          <p14:tracePt t="62565" x="10267950" y="4387850"/>
          <p14:tracePt t="62582" x="10274300" y="4387850"/>
          <p14:tracePt t="62600" x="10274300" y="4381500"/>
          <p14:tracePt t="62617" x="10274300" y="4362450"/>
          <p14:tracePt t="62632" x="10274300" y="4337050"/>
          <p14:tracePt t="62649" x="10274300" y="4305300"/>
          <p14:tracePt t="62665" x="10274300" y="4279900"/>
          <p14:tracePt t="62669" x="10274300" y="4267200"/>
          <p14:tracePt t="62682" x="10274300" y="4260850"/>
          <p14:tracePt t="62700" x="10274300" y="4216400"/>
          <p14:tracePt t="62716" x="10274300" y="4178300"/>
          <p14:tracePt t="62733" x="10274300" y="4114800"/>
          <p14:tracePt t="62749" x="10274300" y="4032250"/>
          <p14:tracePt t="62766" x="10274300" y="3924300"/>
          <p14:tracePt t="62783" x="10274300" y="3803650"/>
          <p14:tracePt t="62799" x="10242550" y="3695700"/>
          <p14:tracePt t="62817" x="10210800" y="3619500"/>
          <p14:tracePt t="62833" x="10204450" y="3600450"/>
          <p14:tracePt t="62876" x="10204450" y="3594100"/>
          <p14:tracePt t="62883" x="10198100" y="3594100"/>
          <p14:tracePt t="62892" x="10185400" y="3600450"/>
          <p14:tracePt t="62901" x="10185400" y="3613150"/>
          <p14:tracePt t="62918" x="10185400" y="3644900"/>
          <p14:tracePt t="62934" x="10185400" y="3663950"/>
          <p14:tracePt t="62951" x="10185400" y="3689350"/>
          <p14:tracePt t="62968" x="10179050" y="3740150"/>
          <p14:tracePt t="62984" x="10179050" y="3829050"/>
          <p14:tracePt t="63001" x="10179050" y="3956050"/>
          <p14:tracePt t="63004" x="10179050" y="4006850"/>
          <p14:tracePt t="63018" x="10179050" y="4083050"/>
          <p14:tracePt t="63034" x="10179050" y="4210050"/>
          <p14:tracePt t="63037" x="10179050" y="4273550"/>
          <p14:tracePt t="63053" x="10179050" y="4337050"/>
          <p14:tracePt t="63068" x="10179050" y="4368800"/>
          <p14:tracePt t="63084" x="10166350" y="4400550"/>
          <p14:tracePt t="63101" x="10166350" y="4413250"/>
          <p14:tracePt t="63118" x="10166350" y="4419600"/>
          <p14:tracePt t="63135" x="10160000" y="4425950"/>
          <p14:tracePt t="63172" x="10153650" y="4425950"/>
          <p14:tracePt t="63196" x="10153650" y="4432300"/>
          <p14:tracePt t="63205" x="10147300" y="4432300"/>
          <p14:tracePt t="63213" x="10140950" y="4432300"/>
          <p14:tracePt t="63220" x="10140950" y="4438650"/>
          <p14:tracePt t="63239" x="10134600" y="4438650"/>
          <p14:tracePt t="63332" x="10121900" y="4445000"/>
          <p14:tracePt t="63356" x="10115550" y="4451350"/>
          <p14:tracePt t="63373" x="10109200" y="4451350"/>
          <p14:tracePt t="63380" x="10102850" y="4457700"/>
          <p14:tracePt t="63391" x="10090150" y="4457700"/>
          <p14:tracePt t="63403" x="10071100" y="4470400"/>
          <p14:tracePt t="63420" x="10045700" y="4476750"/>
          <p14:tracePt t="63437" x="10033000" y="4483100"/>
          <p14:tracePt t="63453" x="10020300" y="4483100"/>
          <p14:tracePt t="63470" x="10013950" y="4483100"/>
          <p14:tracePt t="63487" x="9988550" y="4483100"/>
          <p14:tracePt t="63504" x="9956800" y="4483100"/>
          <p14:tracePt t="63520" x="9925050" y="4483100"/>
          <p14:tracePt t="63537" x="9899650" y="4495800"/>
          <p14:tracePt t="63540" x="9880600" y="4502150"/>
          <p14:tracePt t="63554" x="9867900" y="4502150"/>
          <p14:tracePt t="63571" x="9766300" y="4502150"/>
          <p14:tracePt t="63590" x="9709150" y="4502150"/>
          <p14:tracePt t="63604" x="9632950" y="4483100"/>
          <p14:tracePt t="63622" x="9537700" y="4464050"/>
          <p14:tracePt t="63638" x="9455150" y="4457700"/>
          <p14:tracePt t="63656" x="9315450" y="4438650"/>
          <p14:tracePt t="63671" x="9163050" y="4419600"/>
          <p14:tracePt t="63688" x="9017000" y="4419600"/>
          <p14:tracePt t="63705" x="8896350" y="4425950"/>
          <p14:tracePt t="63722" x="8839200" y="4438650"/>
          <p14:tracePt t="63725" x="8820150" y="4445000"/>
          <p14:tracePt t="63739" x="8801100" y="4451350"/>
          <p14:tracePt t="63755" x="8769350" y="4457700"/>
          <p14:tracePt t="63772" x="8750300" y="4464050"/>
          <p14:tracePt t="63789" x="8680450" y="4464050"/>
          <p14:tracePt t="63805" x="8509000" y="4464050"/>
          <p14:tracePt t="63822" x="8337550" y="4438650"/>
          <p14:tracePt t="63839" x="8178800" y="4425950"/>
          <p14:tracePt t="63856" x="8089900" y="4425950"/>
          <p14:tracePt t="63872" x="8077200" y="4425950"/>
          <p14:tracePt t="63890" x="8070850" y="4425950"/>
          <p14:tracePt t="63910" x="8064500" y="4425950"/>
          <p14:tracePt t="63932" x="8064500" y="4432300"/>
          <p14:tracePt t="63958" x="8070850" y="4438650"/>
          <p14:tracePt t="63981" x="8089900" y="4445000"/>
          <p14:tracePt t="63988" x="8115300" y="4451350"/>
          <p14:tracePt t="63996" x="8159750" y="4464050"/>
          <p14:tracePt t="64009" x="8235950" y="4476750"/>
          <p14:tracePt t="64023" x="8426450" y="4508500"/>
          <p14:tracePt t="64029" x="8509000" y="4527550"/>
          <p14:tracePt t="64040" x="8597900" y="4552950"/>
          <p14:tracePt t="64059" x="8699500" y="4572000"/>
          <p14:tracePt t="64061" x="8705850" y="4572000"/>
          <p14:tracePt t="64164" x="8648700" y="4565650"/>
          <p14:tracePt t="64172" x="8572500" y="4552950"/>
          <p14:tracePt t="64180" x="8477250" y="4540250"/>
          <p14:tracePt t="64191" x="8394700" y="4540250"/>
          <p14:tracePt t="64208" x="8235950" y="4540250"/>
          <p14:tracePt t="64225" x="8108950" y="4540250"/>
          <p14:tracePt t="64229" x="8051800" y="4540250"/>
          <p14:tracePt t="64241" x="7988300" y="4540250"/>
          <p14:tracePt t="64258" x="7893050" y="4540250"/>
          <p14:tracePt t="64262" x="7848600" y="4540250"/>
          <p14:tracePt t="64275" x="7759700" y="4533900"/>
          <p14:tracePt t="64292" x="7670800" y="4514850"/>
          <p14:tracePt t="64308" x="7594600" y="4502150"/>
          <p14:tracePt t="64325" x="7537450" y="4489450"/>
          <p14:tracePt t="64342" x="7493000" y="4489450"/>
          <p14:tracePt t="64359" x="7473950" y="4489450"/>
          <p14:tracePt t="64376" x="7448550" y="4489450"/>
          <p14:tracePt t="64393" x="7410450" y="4489450"/>
          <p14:tracePt t="64395" x="7404100" y="4489450"/>
          <p14:tracePt t="64409" x="7378700" y="4508500"/>
          <p14:tracePt t="64426" x="7366000" y="4514850"/>
          <p14:tracePt t="64517" x="7340600" y="4521200"/>
          <p14:tracePt t="64524" x="7321550" y="4533900"/>
          <p14:tracePt t="64533" x="7308850" y="4546600"/>
          <p14:tracePt t="64543" x="7289800" y="4559300"/>
          <p14:tracePt t="64560" x="7258050" y="4629150"/>
          <p14:tracePt t="64578" x="7239000" y="4679950"/>
          <p14:tracePt t="64581" x="7226300" y="4705350"/>
          <p14:tracePt t="64594" x="7219950" y="4724400"/>
          <p14:tracePt t="64610" x="7207250" y="4756150"/>
          <p14:tracePt t="64629" x="7207250" y="4787900"/>
          <p14:tracePt t="64644" x="7207250" y="4806950"/>
          <p14:tracePt t="64661" x="7207250" y="4832350"/>
          <p14:tracePt t="64680" x="7207250" y="4864100"/>
          <p14:tracePt t="64694" x="7207250" y="4902200"/>
          <p14:tracePt t="64711" x="7213600" y="4933950"/>
          <p14:tracePt t="64729" x="7226300" y="4978400"/>
          <p14:tracePt t="64746" x="7239000" y="5016500"/>
          <p14:tracePt t="64748" x="7251700" y="5041900"/>
          <p14:tracePt t="64761" x="7258050" y="5060950"/>
          <p14:tracePt t="64778" x="7270750" y="5092700"/>
          <p14:tracePt t="64781" x="7270750" y="5099050"/>
          <p14:tracePt t="64795" x="7283450" y="5124450"/>
          <p14:tracePt t="64812" x="7302500" y="5200650"/>
          <p14:tracePt t="64828" x="7315200" y="5251450"/>
          <p14:tracePt t="64845" x="7321550" y="5295900"/>
          <p14:tracePt t="64862" x="7327900" y="5334000"/>
          <p14:tracePt t="64879" x="7327900" y="5346700"/>
          <p14:tracePt t="64895" x="7327900" y="5359400"/>
          <p14:tracePt t="64913" x="7327900" y="5391150"/>
          <p14:tracePt t="64929" x="7327900" y="5429250"/>
          <p14:tracePt t="64946" x="7327900" y="5486400"/>
          <p14:tracePt t="64950" x="7346950" y="5530850"/>
          <p14:tracePt t="64962" x="7353300" y="5562600"/>
          <p14:tracePt t="64980" x="7378700" y="5638800"/>
          <p14:tracePt t="64998" x="7397750" y="5683250"/>
          <p14:tracePt t="65013" x="7416800" y="5715000"/>
          <p14:tracePt t="65030" x="7416800" y="5727700"/>
          <p14:tracePt t="65048" x="7423150" y="5734050"/>
          <p14:tracePt t="65076" x="7429500" y="5740400"/>
          <p14:tracePt t="65085" x="7435850" y="5740400"/>
          <p14:tracePt t="65099" x="7442200" y="5740400"/>
          <p14:tracePt t="65114" x="7461250" y="5740400"/>
          <p14:tracePt t="65116" x="7480300" y="5727700"/>
          <p14:tracePt t="65130" x="7493000" y="5721350"/>
          <p14:tracePt t="65149" x="7581900" y="5689600"/>
          <p14:tracePt t="65164" x="7702550" y="5664200"/>
          <p14:tracePt t="65181" x="7931150" y="5645150"/>
          <p14:tracePt t="65199" x="8356600" y="5613400"/>
          <p14:tracePt t="65214" x="8921750" y="5600700"/>
          <p14:tracePt t="65231" x="9505950" y="5600700"/>
          <p14:tracePt t="65248" x="10045700" y="5600700"/>
          <p14:tracePt t="65264" x="10414000" y="5600700"/>
          <p14:tracePt t="65281" x="10604500" y="5594350"/>
          <p14:tracePt t="65284" x="10680700" y="5575300"/>
          <p14:tracePt t="65298" x="10731500" y="5568950"/>
          <p14:tracePt t="65315" x="10852150" y="5549900"/>
          <p14:tracePt t="65318" x="10877550" y="5549900"/>
          <p14:tracePt t="65331" x="10896600" y="5549900"/>
          <p14:tracePt t="65549" x="10896600" y="5537200"/>
          <p14:tracePt t="65557" x="10896600" y="5518150"/>
          <p14:tracePt t="65566" x="10896600" y="5499100"/>
          <p14:tracePt t="65583" x="10890250" y="5467350"/>
          <p14:tracePt t="65599" x="10858500" y="5422900"/>
          <p14:tracePt t="65617" x="10807700" y="5353050"/>
          <p14:tracePt t="65620" x="10788650" y="5302250"/>
          <p14:tracePt t="65633" x="10769600" y="5257800"/>
          <p14:tracePt t="65650" x="10706100" y="5124450"/>
          <p14:tracePt t="65653" x="10668000" y="5054600"/>
          <p14:tracePt t="65669" x="10591800" y="4921250"/>
          <p14:tracePt t="65684" x="10502900" y="4762500"/>
          <p14:tracePt t="65702" x="10445750" y="4667250"/>
          <p14:tracePt t="65719" x="10401300" y="4584700"/>
          <p14:tracePt t="65736" x="10388600" y="4572000"/>
          <p14:tracePt t="65861" x="10369550" y="4559300"/>
          <p14:tracePt t="65870" x="10325100" y="4540250"/>
          <p14:tracePt t="65878" x="10306050" y="4533900"/>
          <p14:tracePt t="65886" x="10267950" y="4508500"/>
          <p14:tracePt t="65902" x="10191750" y="4464050"/>
          <p14:tracePt t="65918" x="10102850" y="4451350"/>
          <p14:tracePt t="65935" x="9963150" y="4425950"/>
          <p14:tracePt t="65952" x="9842500" y="4425950"/>
          <p14:tracePt t="65968" x="9645650" y="4425950"/>
          <p14:tracePt t="65985" x="9347200" y="4425950"/>
          <p14:tracePt t="66002" x="9042400" y="4425950"/>
          <p14:tracePt t="66005" x="8915400" y="4425950"/>
          <p14:tracePt t="66019" x="8763000" y="4425950"/>
          <p14:tracePt t="66035" x="8439150" y="4451350"/>
          <p14:tracePt t="66038" x="8337550" y="4457700"/>
          <p14:tracePt t="66052" x="8140700" y="4495800"/>
          <p14:tracePt t="66069" x="7994650" y="4502150"/>
          <p14:tracePt t="66086" x="7854950" y="4502150"/>
          <p14:tracePt t="66105" x="7727950" y="4502150"/>
          <p14:tracePt t="66108" x="7651750" y="4502150"/>
          <p14:tracePt t="66120" x="7569200" y="4502150"/>
          <p14:tracePt t="66136" x="7378700" y="4502150"/>
          <p14:tracePt t="66140" x="7308850" y="4502150"/>
          <p14:tracePt t="66153" x="7245350" y="4502150"/>
          <p14:tracePt t="66170" x="7200900" y="4502150"/>
          <p14:tracePt t="66173" x="7181850" y="4502150"/>
          <p14:tracePt t="66186" x="7169150" y="4508500"/>
          <p14:tracePt t="66203" x="7169150" y="4514850"/>
          <p14:tracePt t="66220" x="7150100" y="4514850"/>
          <p14:tracePt t="66237" x="7112000" y="4521200"/>
          <p14:tracePt t="66253" x="7092950" y="4521200"/>
          <p14:tracePt t="66270" x="7086600" y="4521200"/>
          <p14:tracePt t="66287" x="7073900" y="4521200"/>
          <p14:tracePt t="66304" x="7048500" y="4521200"/>
          <p14:tracePt t="66320" x="7023100" y="4521200"/>
          <p14:tracePt t="66339" x="7016750" y="4521200"/>
          <p14:tracePt t="66533" x="7004050" y="4533900"/>
          <p14:tracePt t="66542" x="7004050" y="4597400"/>
          <p14:tracePt t="66549" x="6991350" y="4673600"/>
          <p14:tracePt t="66559" x="6991350" y="4749800"/>
          <p14:tracePt t="66572" x="6991350" y="4908550"/>
          <p14:tracePt t="66589" x="6991350" y="5048250"/>
          <p14:tracePt t="66605" x="6991350" y="5175250"/>
          <p14:tracePt t="66622" x="7004050" y="5295900"/>
          <p14:tracePt t="66639" x="7042150" y="5384800"/>
          <p14:tracePt t="66659" x="7073900" y="5467350"/>
          <p14:tracePt t="66661" x="7099300" y="5518150"/>
          <p14:tracePt t="66673" x="7112000" y="5549900"/>
          <p14:tracePt t="66689" x="7143750" y="5632450"/>
          <p14:tracePt t="66694" x="7150100" y="5664200"/>
          <p14:tracePt t="66706" x="7150100" y="5689600"/>
          <p14:tracePt t="66723" x="7156450" y="5746750"/>
          <p14:tracePt t="66740" x="7175500" y="5803900"/>
          <p14:tracePt t="66742" x="7188200" y="5842000"/>
          <p14:tracePt t="66759" x="7213600" y="5886450"/>
          <p14:tracePt t="66773" x="7245350" y="5924550"/>
          <p14:tracePt t="66791" x="7277100" y="5949950"/>
          <p14:tracePt t="66807" x="7327900" y="5956300"/>
          <p14:tracePt t="66825" x="7353300" y="5969000"/>
          <p14:tracePt t="66840" x="7385050" y="5969000"/>
          <p14:tracePt t="66859" x="7423150" y="5969000"/>
          <p14:tracePt t="66874" x="7499350" y="5969000"/>
          <p14:tracePt t="66891" x="7651750" y="5937250"/>
          <p14:tracePt t="66892" x="7772400" y="5924550"/>
          <p14:tracePt t="66909" x="8039100" y="5880100"/>
          <p14:tracePt t="66924" x="8426450" y="5816600"/>
          <p14:tracePt t="66941" x="8864600" y="5753100"/>
          <p14:tracePt t="66959" x="9467850" y="5670550"/>
          <p14:tracePt t="66974" x="10001250" y="5600700"/>
          <p14:tracePt t="66991" x="10458450" y="5537200"/>
          <p14:tracePt t="67008" x="10763250" y="5486400"/>
          <p14:tracePt t="67025" x="10915650" y="5461000"/>
          <p14:tracePt t="67043" x="10953750" y="5454650"/>
          <p14:tracePt t="67062" x="10953750" y="5448300"/>
          <p14:tracePt t="67078" x="10953750" y="5435600"/>
          <p14:tracePt t="67101" x="10953750" y="5429250"/>
          <p14:tracePt t="67125" x="10953750" y="5416550"/>
          <p14:tracePt t="67149" x="10947400" y="5403850"/>
          <p14:tracePt t="67157" x="10941050" y="5397500"/>
          <p14:tracePt t="67165" x="10934700" y="5372100"/>
          <p14:tracePt t="67175" x="10934700" y="5353050"/>
          <p14:tracePt t="67192" x="10909300" y="5245100"/>
          <p14:tracePt t="67209" x="10852150" y="5092700"/>
          <p14:tracePt t="67226" x="10769600" y="4908550"/>
          <p14:tracePt t="67230" x="10731500" y="4800600"/>
          <p14:tracePt t="67243" x="10687050" y="4711700"/>
          <p14:tracePt t="67260" x="10579100" y="4508500"/>
          <p14:tracePt t="67263" x="10534650" y="4432300"/>
          <p14:tracePt t="67276" x="10477500" y="4324350"/>
          <p14:tracePt t="67293" x="10452100" y="4279900"/>
          <p14:tracePt t="67310" x="10439400" y="4254500"/>
          <p14:tracePt t="67328" x="10433050" y="4241800"/>
          <p14:tracePt t="67373" x="10426700" y="4241800"/>
          <p14:tracePt t="67405" x="10420350" y="4241800"/>
          <p14:tracePt t="67437"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237161">
            <a:off x="10073475" y="318909"/>
            <a:ext cx="1515899" cy="1515899"/>
          </a:xfrm>
          <a:prstGeom prst="rect">
            <a:avLst/>
          </a:prstGeom>
        </p:spPr>
      </p:pic>
      <p:sp>
        <p:nvSpPr>
          <p:cNvPr id="3" name="Rectángulo 2"/>
          <p:cNvSpPr/>
          <p:nvPr/>
        </p:nvSpPr>
        <p:spPr>
          <a:xfrm>
            <a:off x="4024207" y="29201"/>
            <a:ext cx="4194927" cy="738664"/>
          </a:xfrm>
          <a:prstGeom prst="rect">
            <a:avLst/>
          </a:prstGeom>
        </p:spPr>
        <p:txBody>
          <a:bodyPr wrap="square">
            <a:spAutoFit/>
          </a:bodyPr>
          <a:lstStyle/>
          <a:p>
            <a:pPr algn="ctr">
              <a:lnSpc>
                <a:spcPct val="150000"/>
              </a:lnSpc>
            </a:pPr>
            <a:r>
              <a:rPr lang="es-AR" sz="2800" b="1" u="sng" dirty="0" smtClean="0">
                <a:solidFill>
                  <a:schemeClr val="bg1"/>
                </a:solidFill>
                <a:latin typeface="Tempus Sans ITC" panose="04020404030D07020202" pitchFamily="82" charset="0"/>
              </a:rPr>
              <a:t>Segmentos </a:t>
            </a:r>
            <a:r>
              <a:rPr lang="es-AR" sz="2800" b="1" u="sng" dirty="0">
                <a:solidFill>
                  <a:schemeClr val="bg1"/>
                </a:solidFill>
                <a:latin typeface="Tempus Sans ITC" panose="04020404030D07020202" pitchFamily="82" charset="0"/>
              </a:rPr>
              <a:t>de </a:t>
            </a:r>
            <a:r>
              <a:rPr lang="es-AR" sz="2800" b="1" u="sng" dirty="0" smtClean="0">
                <a:solidFill>
                  <a:schemeClr val="bg1"/>
                </a:solidFill>
                <a:latin typeface="Tempus Sans ITC" panose="04020404030D07020202" pitchFamily="82" charset="0"/>
              </a:rPr>
              <a:t>Audiencia</a:t>
            </a:r>
            <a:endParaRPr lang="es-AR" sz="2800" b="1" u="sng" dirty="0">
              <a:solidFill>
                <a:schemeClr val="bg1"/>
              </a:solidFill>
              <a:latin typeface="Tempus Sans ITC" panose="04020404030D07020202" pitchFamily="82" charset="0"/>
            </a:endParaRPr>
          </a:p>
        </p:txBody>
      </p:sp>
      <p:pic>
        <p:nvPicPr>
          <p:cNvPr id="2" name="Imagen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0784" y="767865"/>
            <a:ext cx="5571537" cy="5369481"/>
          </a:xfrm>
          <a:prstGeom prst="rect">
            <a:avLst/>
          </a:prstGeom>
        </p:spPr>
      </p:pic>
      <p:pic>
        <p:nvPicPr>
          <p:cNvPr id="6" name="Imagen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36640" y="1205230"/>
            <a:ext cx="1318703" cy="278617"/>
          </a:xfrm>
          <a:prstGeom prst="rect">
            <a:avLst/>
          </a:prstGeom>
        </p:spPr>
      </p:pic>
      <p:sp>
        <p:nvSpPr>
          <p:cNvPr id="15" name="Rectángulo 14"/>
          <p:cNvSpPr/>
          <p:nvPr/>
        </p:nvSpPr>
        <p:spPr>
          <a:xfrm>
            <a:off x="5602036" y="902493"/>
            <a:ext cx="4194927" cy="346249"/>
          </a:xfrm>
          <a:prstGeom prst="rect">
            <a:avLst/>
          </a:prstGeom>
        </p:spPr>
        <p:txBody>
          <a:bodyPr wrap="square">
            <a:spAutoFit/>
          </a:bodyPr>
          <a:lstStyle/>
          <a:p>
            <a:pPr algn="ctr">
              <a:lnSpc>
                <a:spcPct val="150000"/>
              </a:lnSpc>
            </a:pPr>
            <a:r>
              <a:rPr lang="es-AR" sz="1200" b="1" dirty="0" smtClean="0">
                <a:latin typeface="Tempus Sans ITC" panose="04020404030D07020202" pitchFamily="82" charset="0"/>
              </a:rPr>
              <a:t>Fuente:</a:t>
            </a:r>
            <a:endParaRPr lang="es-AR" sz="1200" b="1" dirty="0">
              <a:latin typeface="Tempus Sans ITC" panose="04020404030D07020202" pitchFamily="82" charset="0"/>
            </a:endParaRPr>
          </a:p>
        </p:txBody>
      </p:sp>
      <p:pic>
        <p:nvPicPr>
          <p:cNvPr id="20" name="Audio 19">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
        <p:nvSpPr>
          <p:cNvPr id="22" name="CuadroTexto 21">
            <a:hlinkClick r:id="rId10"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custDataLst>
      <p:tags r:id="rId1"/>
    </p:custDataLst>
    <p:extLst>
      <p:ext uri="{BB962C8B-B14F-4D97-AF65-F5344CB8AC3E}">
        <p14:creationId xmlns:p14="http://schemas.microsoft.com/office/powerpoint/2010/main" val="331739844"/>
      </p:ext>
    </p:extLst>
  </p:cSld>
  <p:clrMapOvr>
    <a:masterClrMapping/>
  </p:clrMapOvr>
  <mc:AlternateContent xmlns:mc="http://schemas.openxmlformats.org/markup-compatibility/2006">
    <mc:Choice xmlns:p14="http://schemas.microsoft.com/office/powerpoint/2010/main" Requires="p14">
      <p:transition spd="slow" p14:dur="2000" advTm="35097"/>
    </mc:Choice>
    <mc:Fallback>
      <p:transition spd="slow" advTm="35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extLst>
    <p:ext uri="{3A86A75C-4F4B-4683-9AE1-C65F6400EC91}">
      <p14:laserTraceLst xmlns:p14="http://schemas.microsoft.com/office/powerpoint/2010/main">
        <p14:tracePtLst>
          <p14:tracePt t="1367" x="3314700" y="3378200"/>
          <p14:tracePt t="1527" x="3321050" y="3384550"/>
          <p14:tracePt t="1544" x="3314700" y="3435350"/>
          <p14:tracePt t="1558" x="3302000" y="3479800"/>
          <p14:tracePt t="1567" x="3302000" y="3498850"/>
          <p14:tracePt t="1583" x="3308350" y="3556000"/>
          <p14:tracePt t="1600" x="3352800" y="3619500"/>
          <p14:tracePt t="1616" x="3467100" y="3676650"/>
          <p14:tracePt t="1633" x="3657600" y="3733800"/>
          <p14:tracePt t="1650" x="4000500" y="3740150"/>
          <p14:tracePt t="1653" x="4197350" y="3740150"/>
          <p14:tracePt t="1668" x="4648200" y="3632200"/>
          <p14:tracePt t="1683" x="4806950" y="3562350"/>
          <p14:tracePt t="1685" x="4908550" y="3511550"/>
          <p14:tracePt t="1701" x="5010150" y="3378200"/>
          <p14:tracePt t="1719" x="5035550" y="3257550"/>
          <p14:tracePt t="1734" x="5035550" y="3130550"/>
          <p14:tracePt t="1750" x="5035550" y="3003550"/>
          <p14:tracePt t="1769" x="5010150" y="2882900"/>
          <p14:tracePt t="1784" x="4984750" y="2762250"/>
          <p14:tracePt t="1801" x="4978400" y="2654300"/>
          <p14:tracePt t="1819" x="4940300" y="2565400"/>
          <p14:tracePt t="1834" x="4889500" y="2457450"/>
          <p14:tracePt t="1838" x="4857750" y="2413000"/>
          <p14:tracePt t="1851" x="4826000" y="2362200"/>
          <p14:tracePt t="1870" x="4749800" y="2279650"/>
          <p14:tracePt t="1885" x="4686300" y="2247900"/>
          <p14:tracePt t="1901" x="4629150" y="2247900"/>
          <p14:tracePt t="1918" x="4603750" y="2247900"/>
          <p14:tracePt t="1935" x="4578350" y="2247900"/>
          <p14:tracePt t="1952" x="4552950" y="2254250"/>
          <p14:tracePt t="1969" x="4527550" y="2273300"/>
          <p14:tracePt t="1985" x="4514850" y="2286000"/>
          <p14:tracePt t="2002" x="4508500" y="2292350"/>
          <p14:tracePt t="2094" x="4508500" y="2286000"/>
          <p14:tracePt t="2102" x="4508500" y="2247900"/>
          <p14:tracePt t="2109" x="4489450" y="2178050"/>
          <p14:tracePt t="2121" x="4483100" y="2127250"/>
          <p14:tracePt t="2136" x="4476750" y="2038350"/>
          <p14:tracePt t="2153" x="4470400" y="1949450"/>
          <p14:tracePt t="2170" x="4445000" y="1854200"/>
          <p14:tracePt t="2173" x="4432300" y="1816100"/>
          <p14:tracePt t="2186" x="4406900" y="1765300"/>
          <p14:tracePt t="2203" x="4394200" y="1739900"/>
          <p14:tracePt t="2221" x="4368800" y="1727200"/>
          <p14:tracePt t="2238" x="4356100" y="1714500"/>
          <p14:tracePt t="2254" x="4337050" y="1714500"/>
          <p14:tracePt t="2270" x="4324350" y="1714500"/>
          <p14:tracePt t="2287" x="4305300" y="1714500"/>
          <p14:tracePt t="2304" x="4273550" y="1714500"/>
          <p14:tracePt t="2321" x="4248150" y="1714500"/>
          <p14:tracePt t="2338" x="4191000" y="1714500"/>
          <p14:tracePt t="2354" x="4133850" y="1720850"/>
          <p14:tracePt t="2371" x="4108450" y="1720850"/>
          <p14:tracePt t="2390" x="4102100" y="1720850"/>
          <p14:tracePt t="2406" x="4095750" y="1720850"/>
          <p14:tracePt t="2421" x="4076700" y="1733550"/>
          <p14:tracePt t="2439" x="4070350" y="1739900"/>
          <p14:tracePt t="2461" x="4070350" y="1752600"/>
          <p14:tracePt t="2472" x="4057650" y="1771650"/>
          <p14:tracePt t="2550" x="4064000" y="1790700"/>
          <p14:tracePt t="2560" x="4076700" y="1797050"/>
          <p14:tracePt t="2566" x="4089400" y="1797050"/>
          <p14:tracePt t="2575" x="4108450" y="1797050"/>
          <p14:tracePt t="2590" x="4146550" y="1803400"/>
          <p14:tracePt t="2606" x="4203700" y="1803400"/>
          <p14:tracePt t="2623" x="4267200" y="1803400"/>
          <p14:tracePt t="2639" x="4330700" y="1803400"/>
          <p14:tracePt t="2656" x="4419600" y="1727200"/>
          <p14:tracePt t="2673" x="4476750" y="1651000"/>
          <p14:tracePt t="2690" x="4502150" y="1543050"/>
          <p14:tracePt t="2706" x="4527550" y="1435100"/>
          <p14:tracePt t="2710" x="4527550" y="1397000"/>
          <p14:tracePt t="2723" x="4527550" y="1358900"/>
          <p14:tracePt t="2740" x="4514850" y="1308100"/>
          <p14:tracePt t="2742" x="4495800" y="1289050"/>
          <p14:tracePt t="2758" x="4464050" y="1263650"/>
          <p14:tracePt t="2773" x="4438650" y="1238250"/>
          <p14:tracePt t="2791" x="4413250" y="1231900"/>
          <p14:tracePt t="2807" x="4343400" y="1225550"/>
          <p14:tracePt t="2824" x="4222750" y="1206500"/>
          <p14:tracePt t="2840" x="4127500" y="1187450"/>
          <p14:tracePt t="2857" x="4044950" y="1168400"/>
          <p14:tracePt t="2874" x="3981450" y="1136650"/>
          <p14:tracePt t="2891" x="3943350" y="1123950"/>
          <p14:tracePt t="2894" x="3905250" y="1098550"/>
          <p14:tracePt t="2909" x="3873500" y="1085850"/>
          <p14:tracePt t="2925" x="3848100" y="1079500"/>
          <p14:tracePt t="2942" x="3841750" y="1079500"/>
          <p14:tracePt t="2958" x="3829050" y="1079500"/>
          <p14:tracePt t="2975" x="3816350" y="1073150"/>
          <p14:tracePt t="2992" x="3784600" y="1047750"/>
          <p14:tracePt t="3009" x="3746500" y="1009650"/>
          <p14:tracePt t="3025" x="3714750" y="971550"/>
          <p14:tracePt t="3042" x="3683000" y="920750"/>
          <p14:tracePt t="3058" x="3638550" y="869950"/>
          <p14:tracePt t="3075" x="3587750" y="819150"/>
          <p14:tracePt t="3078" x="3575050" y="806450"/>
          <p14:tracePt t="3092" x="3562350" y="793750"/>
          <p14:tracePt t="3110" x="3536950" y="768350"/>
          <p14:tracePt t="3126" x="3517900" y="749300"/>
          <p14:tracePt t="3142" x="3505200" y="742950"/>
          <p14:tracePt t="3160" x="3492500" y="730250"/>
          <p14:tracePt t="3176" x="3492500" y="723900"/>
          <p14:tracePt t="3328" x="3486150" y="723900"/>
          <p14:tracePt t="3344" x="3467100" y="723900"/>
          <p14:tracePt t="3362" x="3454400" y="736600"/>
          <p14:tracePt t="3379" x="3441700" y="768350"/>
          <p14:tracePt t="3394" x="3441700" y="812800"/>
          <p14:tracePt t="3410" x="3441700" y="863600"/>
          <p14:tracePt t="3427" x="3435350" y="908050"/>
          <p14:tracePt t="3430" x="3435350" y="933450"/>
          <p14:tracePt t="3445" x="3435350" y="977900"/>
          <p14:tracePt t="3461" x="3435350" y="996950"/>
          <p14:tracePt t="3479" x="3435350" y="1016000"/>
          <p14:tracePt t="3494" x="3435350" y="1022350"/>
          <p14:tracePt t="3517" x="3435350" y="1028700"/>
          <p14:tracePt t="3534" x="3435350" y="1041400"/>
          <p14:tracePt t="3550" x="3435350" y="1054100"/>
          <p14:tracePt t="3566" x="3435350" y="1060450"/>
          <p14:tracePt t="3581" x="3435350" y="1073150"/>
          <p14:tracePt t="3595" x="3435350" y="1079500"/>
          <p14:tracePt t="3599" x="3435350" y="1092200"/>
          <p14:tracePt t="3612" x="3435350" y="1104900"/>
          <p14:tracePt t="3631" x="3435350" y="1123950"/>
          <p14:tracePt t="4191" x="3435350" y="1136650"/>
          <p14:tracePt t="4223" x="3435350" y="1143000"/>
          <p14:tracePt t="4233" x="3435350" y="1162050"/>
          <p14:tracePt t="4253" x="3441700" y="1193800"/>
          <p14:tracePt t="4255" x="3441700" y="1200150"/>
          <p14:tracePt t="4267" x="3441700" y="1219200"/>
          <p14:tracePt t="4283" x="3441700" y="1231900"/>
          <p14:tracePt t="4302" x="3448050" y="1257300"/>
          <p14:tracePt t="4358" x="3454400" y="1270000"/>
          <p14:tracePt t="4366" x="3467100" y="1276350"/>
          <p14:tracePt t="4374" x="3467100" y="1282700"/>
          <p14:tracePt t="4383" x="3473450" y="1295400"/>
          <p14:tracePt t="4400" x="3511550" y="1314450"/>
          <p14:tracePt t="4417" x="3562350" y="1327150"/>
          <p14:tracePt t="4434" x="3600450" y="1333500"/>
          <p14:tracePt t="4451" x="3644900" y="1339850"/>
          <p14:tracePt t="4467" x="3702050" y="1339850"/>
          <p14:tracePt t="4470" x="3714750" y="1339850"/>
          <p14:tracePt t="4484" x="3746500" y="1339850"/>
          <p14:tracePt t="4501" x="3803650" y="1339850"/>
          <p14:tracePt t="4503" x="3829050" y="1339850"/>
          <p14:tracePt t="4517" x="3848100" y="1339850"/>
          <p14:tracePt t="4590" x="3854450" y="1339850"/>
          <p14:tracePt t="4615" x="3860800" y="1339850"/>
          <p14:tracePt t="4623" x="3886200" y="1339850"/>
          <p14:tracePt t="4635" x="3911600" y="1339850"/>
          <p14:tracePt t="4652" x="3987800" y="1339850"/>
          <p14:tracePt t="4671" x="4197350" y="1320800"/>
          <p14:tracePt t="4685" x="4305300" y="1314450"/>
          <p14:tracePt t="4704" x="4356100" y="1314450"/>
          <p14:tracePt t="4720" x="4381500" y="1314450"/>
          <p14:tracePt t="4737" x="4394200" y="1314450"/>
          <p14:tracePt t="4752" x="4413250" y="1314450"/>
          <p14:tracePt t="4770" x="4445000" y="1314450"/>
          <p14:tracePt t="4785" x="4476750" y="1314450"/>
          <p14:tracePt t="4803" x="4495800" y="1301750"/>
          <p14:tracePt t="4820" x="4514850" y="1301750"/>
          <p14:tracePt t="4862" x="4521200" y="1301750"/>
          <p14:tracePt t="4927" x="4521200" y="1295400"/>
          <p14:tracePt t="4943" x="4527550" y="1276350"/>
          <p14:tracePt t="4951" x="4559300" y="1257300"/>
          <p14:tracePt t="4960" x="4572000" y="1238250"/>
          <p14:tracePt t="4972" x="4597400" y="1225550"/>
          <p14:tracePt t="4987" x="4660900" y="1181100"/>
          <p14:tracePt t="5004" x="4692650" y="1155700"/>
          <p14:tracePt t="5006" x="4699000" y="1149350"/>
          <p14:tracePt t="5022" x="4711700" y="1143000"/>
          <p14:tracePt t="5088" x="4718050" y="1143000"/>
          <p14:tracePt t="5096" x="4730750" y="1143000"/>
          <p14:tracePt t="5105" x="4762500" y="1143000"/>
          <p14:tracePt t="5122" x="4838700" y="1143000"/>
          <p14:tracePt t="5140" x="4978400" y="1143000"/>
          <p14:tracePt t="5143" x="5060950" y="1155700"/>
          <p14:tracePt t="5154" x="5181600" y="1155700"/>
          <p14:tracePt t="5171" x="5397500" y="1162050"/>
          <p14:tracePt t="5190" x="5581650" y="1162050"/>
          <p14:tracePt t="5205" x="5626100" y="1162050"/>
          <p14:tracePt t="5207" x="5638800" y="1162050"/>
          <p14:tracePt t="5222" x="5683250" y="1162050"/>
          <p14:tracePt t="5240" x="5695950" y="1162050"/>
          <p14:tracePt t="5255" x="5721350" y="1155700"/>
          <p14:tracePt t="5272" x="5740400" y="1149350"/>
          <p14:tracePt t="5290" x="5803900" y="1117600"/>
          <p14:tracePt t="5305" x="5905500" y="1085850"/>
          <p14:tracePt t="5322" x="6045200" y="1060450"/>
          <p14:tracePt t="5341" x="6191250" y="1022350"/>
          <p14:tracePt t="5342" x="6235700" y="1003300"/>
          <p14:tracePt t="5355" x="6261100" y="996950"/>
          <p14:tracePt t="5372" x="6305550" y="984250"/>
          <p14:tracePt t="6128" x="6292850" y="996950"/>
          <p14:tracePt t="6144" x="6286500" y="1003300"/>
          <p14:tracePt t="6159" x="6280150" y="1009650"/>
          <p14:tracePt t="6168" x="6280150" y="1022350"/>
          <p14:tracePt t="6177" x="6273800" y="1028700"/>
          <p14:tracePt t="6194" x="6261100" y="1060450"/>
          <p14:tracePt t="6210" x="6261100" y="1098550"/>
          <p14:tracePt t="6227" x="6261100" y="1143000"/>
          <p14:tracePt t="6231" x="6261100" y="1155700"/>
          <p14:tracePt t="6244" x="6261100" y="1168400"/>
          <p14:tracePt t="6261" x="6261100" y="1181100"/>
          <p14:tracePt t="6263" x="6261100" y="1187450"/>
          <p14:tracePt t="7063" x="6235700" y="1212850"/>
          <p14:tracePt t="7071" x="6159500" y="1225550"/>
          <p14:tracePt t="7083" x="6064250" y="1231900"/>
          <p14:tracePt t="7102" x="5746750" y="1276350"/>
          <p14:tracePt t="7116" x="5645150" y="1301750"/>
          <p14:tracePt t="7133" x="5454650" y="1346200"/>
          <p14:tracePt t="7151" x="5327650" y="1371600"/>
          <p14:tracePt t="7166" x="5302250" y="1371600"/>
          <p14:tracePt t="7183" x="5276850" y="1371600"/>
          <p14:tracePt t="7200" x="5264150" y="1371600"/>
          <p14:tracePt t="7217" x="5251450" y="1371600"/>
          <p14:tracePt t="7233" x="5207000" y="1371600"/>
          <p14:tracePt t="7250" x="5168900" y="1371600"/>
          <p14:tracePt t="7267" x="5137150" y="1371600"/>
          <p14:tracePt t="7284" x="5124450" y="1371600"/>
          <p14:tracePt t="7300" x="5118100" y="1371600"/>
          <p14:tracePt t="7318" x="5111750" y="1371600"/>
          <p14:tracePt t="7497" x="5099050" y="1371600"/>
          <p14:tracePt t="7513" x="5086350" y="1428750"/>
          <p14:tracePt t="7527" x="5073650" y="1517650"/>
          <p14:tracePt t="7535" x="5073650" y="1562100"/>
          <p14:tracePt t="7552" x="5054600" y="1638300"/>
          <p14:tracePt t="7570" x="5054600" y="1670050"/>
          <p14:tracePt t="7721" x="5048250" y="1676400"/>
          <p14:tracePt t="7730" x="5003800" y="1676400"/>
          <p14:tracePt t="7744" x="4908550" y="1676400"/>
          <p14:tracePt t="7761" x="4768850" y="1676400"/>
          <p14:tracePt t="7774" x="4705350" y="1676400"/>
          <p14:tracePt t="7775" x="4610100" y="1676400"/>
          <p14:tracePt t="7787" x="4514850" y="1676400"/>
          <p14:tracePt t="7804" x="4356100" y="1676400"/>
          <p14:tracePt t="7822" x="4229100" y="1695450"/>
          <p14:tracePt t="7824" x="4184650" y="1701800"/>
          <p14:tracePt t="7837" x="4159250" y="1714500"/>
          <p14:tracePt t="7854" x="4140200" y="1727200"/>
          <p14:tracePt t="7872" x="4133850" y="1733550"/>
          <p14:tracePt t="7903" x="4121150" y="1733550"/>
          <p14:tracePt t="7911" x="4108450" y="1733550"/>
          <p14:tracePt t="7921" x="4089400" y="1733550"/>
          <p14:tracePt t="7938" x="4051300" y="1733550"/>
          <p14:tracePt t="7954" x="4019550" y="1739900"/>
          <p14:tracePt t="7971" x="3994150" y="1752600"/>
          <p14:tracePt t="7988" x="3956050" y="1758950"/>
          <p14:tracePt t="8005" x="3937000" y="1758950"/>
          <p14:tracePt t="8007" x="3924300" y="1765300"/>
          <p14:tracePt t="8021" x="3911600" y="1765300"/>
          <p14:tracePt t="8040" x="3879850" y="1784350"/>
          <p14:tracePt t="8055" x="3873500" y="1784350"/>
          <p14:tracePt t="8072" x="3867150" y="1784350"/>
          <p14:tracePt t="8258" x="3898900" y="1784350"/>
          <p14:tracePt t="8268" x="3962400" y="1797050"/>
          <p14:tracePt t="8281" x="4133850" y="1809750"/>
          <p14:tracePt t="8291" x="4248150" y="1809750"/>
          <p14:tracePt t="8307" x="4502150" y="1841500"/>
          <p14:tracePt t="8310" x="4648200" y="1860550"/>
          <p14:tracePt t="8323" x="4794250" y="1879600"/>
          <p14:tracePt t="8341" x="5092700" y="1924050"/>
          <p14:tracePt t="8343" x="5200650" y="1930400"/>
          <p14:tracePt t="8357" x="5321300" y="1962150"/>
          <p14:tracePt t="8374" x="5511800" y="1981200"/>
          <p14:tracePt t="8375" x="5619750" y="2006600"/>
          <p14:tracePt t="8392" x="5810250" y="2025650"/>
          <p14:tracePt t="8407" x="6032500" y="2025650"/>
          <p14:tracePt t="8424" x="6216650" y="2012950"/>
          <p14:tracePt t="8442" x="6375400" y="1962150"/>
          <p14:tracePt t="8457" x="6438900" y="1936750"/>
          <p14:tracePt t="8474" x="6451600" y="1924050"/>
          <p14:tracePt t="8492" x="6457950" y="1924050"/>
          <p14:tracePt t="8535" x="6477000" y="1924050"/>
          <p14:tracePt t="8544" x="6496050" y="1924050"/>
          <p14:tracePt t="8551" x="6553200" y="1924050"/>
          <p14:tracePt t="8560" x="6610350" y="1924050"/>
          <p14:tracePt t="8575" x="6769100" y="1917700"/>
          <p14:tracePt t="8591" x="6953250" y="1879600"/>
          <p14:tracePt t="8608" x="7124700" y="1835150"/>
          <p14:tracePt t="8626" x="7175500" y="1828800"/>
          <p14:tracePt t="8643" x="7188200" y="1828800"/>
          <p14:tracePt t="8658" x="7194550" y="1822450"/>
          <p14:tracePt t="8692" x="7200900" y="1816100"/>
          <p14:tracePt t="8752" x="7207250" y="1809750"/>
          <p14:tracePt t="8763" x="7207250" y="1790700"/>
          <p14:tracePt t="8768" x="7207250" y="1758950"/>
          <p14:tracePt t="8776" x="7207250" y="1733550"/>
          <p14:tracePt t="8794" x="7207250" y="1651000"/>
          <p14:tracePt t="8812" x="7207250" y="1555750"/>
          <p14:tracePt t="8826" x="7207250" y="1479550"/>
          <p14:tracePt t="8845" x="7200900" y="1422400"/>
          <p14:tracePt t="8862" x="7200900" y="1384300"/>
          <p14:tracePt t="8864" x="7194550" y="1371600"/>
          <p14:tracePt t="8876" x="7194550" y="1358900"/>
          <p14:tracePt t="8895" x="7181850" y="1327150"/>
          <p14:tracePt t="8913" x="7175500" y="1320800"/>
          <p14:tracePt t="9122" x="7175500" y="1314450"/>
          <p14:tracePt t="9133" x="7137400" y="1314450"/>
          <p14:tracePt t="9149" x="7010400" y="1314450"/>
          <p14:tracePt t="9162" x="6838950" y="1314450"/>
          <p14:tracePt t="9178" x="6673850" y="1314450"/>
          <p14:tracePt t="9195" x="6515100" y="1314450"/>
          <p14:tracePt t="9212" x="6369050" y="1314450"/>
          <p14:tracePt t="9228" x="6242050" y="1314450"/>
          <p14:tracePt t="9245" x="6102350" y="1308100"/>
          <p14:tracePt t="9262" x="5962650" y="1289050"/>
          <p14:tracePt t="9264" x="5886450" y="1270000"/>
          <p14:tracePt t="9280" x="5753100" y="1257300"/>
          <p14:tracePt t="9297" x="5638800" y="1257300"/>
          <p14:tracePt t="9312" x="5524500" y="1257300"/>
          <p14:tracePt t="9329" x="5416550" y="1257300"/>
          <p14:tracePt t="9346" x="5289550" y="1257300"/>
          <p14:tracePt t="9363" x="5162550" y="1257300"/>
          <p14:tracePt t="9379" x="5016500" y="1231900"/>
          <p14:tracePt t="9398" x="4883150" y="1231900"/>
          <p14:tracePt t="9400" x="4806950" y="1231900"/>
          <p14:tracePt t="9413" x="4730750" y="1231900"/>
          <p14:tracePt t="9432" x="4470400" y="1231900"/>
          <p14:tracePt t="9447" x="4279900" y="1231900"/>
          <p14:tracePt t="9463" x="4114800" y="1231900"/>
          <p14:tracePt t="9482" x="3994150" y="1231900"/>
          <p14:tracePt t="9498" x="3898900" y="1231900"/>
          <p14:tracePt t="9514" x="3860800" y="1231900"/>
          <p14:tracePt t="9532" x="3841750" y="1231900"/>
          <p14:tracePt t="9547" x="3810000" y="1225550"/>
          <p14:tracePt t="9564" x="3752850" y="1219200"/>
          <p14:tracePt t="9582" x="3708400" y="1212850"/>
          <p14:tracePt t="9597" x="3689350" y="1200150"/>
          <p14:tracePt t="9599" x="3670300" y="1200150"/>
          <p14:tracePt t="9614" x="3663950" y="1200150"/>
          <p14:tracePt t="9633" x="3632200" y="1200150"/>
          <p14:tracePt t="9672" x="3619500" y="1200150"/>
          <p14:tracePt t="9680" x="3606800" y="1212850"/>
          <p14:tracePt t="9688" x="3606800" y="1225550"/>
          <p14:tracePt t="9698" x="3600450" y="1225550"/>
          <p14:tracePt t="9715" x="3587750" y="1238250"/>
          <p14:tracePt t="9732" x="3575050" y="1250950"/>
          <p14:tracePt t="9748" x="3556000" y="1263650"/>
          <p14:tracePt t="9765" x="3556000" y="1276350"/>
          <p14:tracePt t="9782" x="3536950" y="1276350"/>
          <p14:tracePt t="9799" x="3530600" y="1295400"/>
          <p14:tracePt t="9816" x="3511550" y="1314450"/>
          <p14:tracePt t="9833" x="3511550" y="1333500"/>
          <p14:tracePt t="9849" x="3505200" y="1377950"/>
          <p14:tracePt t="9866" x="3486150" y="1403350"/>
          <p14:tracePt t="9882" x="3479800" y="1428750"/>
          <p14:tracePt t="9899" x="3473450" y="1460500"/>
          <p14:tracePt t="9916" x="3467100" y="1485900"/>
          <p14:tracePt t="9933" x="3467100" y="1498600"/>
          <p14:tracePt t="9936" x="3467100" y="1517650"/>
          <p14:tracePt t="9951" x="3467100" y="1536700"/>
          <p14:tracePt t="9966" x="3454400" y="1555750"/>
          <p14:tracePt t="9969" x="3454400" y="1574800"/>
          <p14:tracePt t="9983" x="3454400" y="1600200"/>
          <p14:tracePt t="10001" x="3454400" y="1631950"/>
          <p14:tracePt t="10016" x="3454400" y="1670050"/>
          <p14:tracePt t="10033" x="3454400" y="1695450"/>
          <p14:tracePt t="10051" x="3454400" y="1714500"/>
          <p14:tracePt t="10067" x="3454400" y="1739900"/>
          <p14:tracePt t="10083" x="3454400" y="1765300"/>
          <p14:tracePt t="10101" x="3454400" y="1784350"/>
          <p14:tracePt t="10104" x="3454400" y="1797050"/>
          <p14:tracePt t="10120" x="3460750" y="1816100"/>
          <p14:tracePt t="10134" x="3467100" y="1822450"/>
          <p14:tracePt t="10152" x="3473450" y="1822450"/>
          <p14:tracePt t="10168" x="3479800" y="1828800"/>
          <p14:tracePt t="10304" x="3486150" y="1828800"/>
          <p14:tracePt t="10328" x="3492500" y="1828800"/>
          <p14:tracePt t="10337" x="3498850" y="1828800"/>
          <p14:tracePt t="10376" x="3505200" y="1828800"/>
          <p14:tracePt t="10384" x="3511550" y="1828800"/>
          <p14:tracePt t="10400" x="3517900" y="1822450"/>
          <p14:tracePt t="10408" x="3524250" y="1822450"/>
          <p14:tracePt t="10419" x="3524250" y="1816100"/>
          <p14:tracePt t="10436" x="3568700" y="1816100"/>
          <p14:tracePt t="10453" x="3619500" y="1816100"/>
          <p14:tracePt t="10455" x="3651250" y="1816100"/>
          <p14:tracePt t="10469" x="3714750" y="1816100"/>
          <p14:tracePt t="10486" x="3873500" y="1816100"/>
          <p14:tracePt t="10488" x="3987800" y="1809750"/>
          <p14:tracePt t="10503" x="4254500" y="1797050"/>
          <p14:tracePt t="10521" x="4419600" y="1797050"/>
          <p14:tracePt t="10536" x="4489450" y="1797050"/>
          <p14:tracePt t="10553" x="4495800" y="1797050"/>
          <p14:tracePt t="11472" x="4883150" y="1797050"/>
          <p14:tracePt t="11480" x="5022850" y="1797050"/>
          <p14:tracePt t="11488" x="5264150" y="1797050"/>
          <p14:tracePt t="11496" x="5543550" y="1797050"/>
          <p14:tracePt t="11509" x="5778500" y="1797050"/>
          <p14:tracePt t="11526" x="6172200" y="1797050"/>
          <p14:tracePt t="11543" x="6330950" y="1797050"/>
          <p14:tracePt t="11544" x="6350000" y="1797050"/>
          <p14:tracePt t="11559" x="6369050" y="1797050"/>
          <p14:tracePt t="11576" x="6375400" y="1797050"/>
          <p14:tracePt t="11608" x="6388100" y="1797050"/>
          <p14:tracePt t="11616" x="6400800" y="1797050"/>
          <p14:tracePt t="11626" x="6413500" y="1797050"/>
          <p14:tracePt t="11643" x="6457950" y="1797050"/>
          <p14:tracePt t="11660" x="6565900" y="1797050"/>
          <p14:tracePt t="11677" x="6711950" y="1797050"/>
          <p14:tracePt t="11693" x="6794500" y="1778000"/>
          <p14:tracePt t="11712" x="6813550" y="1778000"/>
          <p14:tracePt t="11727" x="6819900" y="1778000"/>
          <p14:tracePt t="11801" x="6826250" y="1778000"/>
          <p14:tracePt t="11809" x="6845300" y="1778000"/>
          <p14:tracePt t="11818" x="6877050" y="1778000"/>
          <p14:tracePt t="11828" x="6908800" y="1778000"/>
          <p14:tracePt t="11844" x="6978650" y="1778000"/>
          <p14:tracePt t="11862" x="7010400" y="1765300"/>
          <p14:tracePt t="11878" x="7042150" y="1752600"/>
          <p14:tracePt t="11895" x="7042150" y="1746250"/>
          <p14:tracePt t="11914" x="7061200" y="1727200"/>
          <p14:tracePt t="11928" x="7061200" y="1720850"/>
          <p14:tracePt t="11945" x="7067550" y="1689100"/>
          <p14:tracePt t="11963" x="7067550" y="1651000"/>
          <p14:tracePt t="11978" x="7073900" y="1600200"/>
          <p14:tracePt t="11995" x="7092950" y="1530350"/>
          <p14:tracePt t="12013" x="7112000" y="1441450"/>
          <p14:tracePt t="12029" x="7131050" y="1384300"/>
          <p14:tracePt t="12045" x="7137400" y="1333500"/>
          <p14:tracePt t="12049" x="7137400" y="1301750"/>
          <p14:tracePt t="12063" x="7137400" y="1276350"/>
          <p14:tracePt t="12079" x="7137400" y="1244600"/>
          <p14:tracePt t="12096" x="7137400" y="1219200"/>
          <p14:tracePt t="12113" x="7137400" y="1212850"/>
          <p14:tracePt t="12250" x="7118350" y="1200150"/>
          <p14:tracePt t="12261" x="7035800" y="1187450"/>
          <p14:tracePt t="12272" x="6788150" y="1187450"/>
          <p14:tracePt t="12285" x="6597650" y="1187450"/>
          <p14:tracePt t="12297" x="6057900" y="1187450"/>
          <p14:tracePt t="12314" x="5454650" y="1187450"/>
          <p14:tracePt t="12333" x="5022850" y="1187450"/>
          <p14:tracePt t="12337" x="4845050" y="1187450"/>
          <p14:tracePt t="12348" x="4724400" y="1200150"/>
          <p14:tracePt t="12365" x="4514850" y="1200150"/>
          <p14:tracePt t="12382" x="4356100" y="1200150"/>
          <p14:tracePt t="12385" x="4305300" y="1200150"/>
          <p14:tracePt t="12397" x="4229100" y="1200150"/>
          <p14:tracePt t="12414" x="4051300" y="1200150"/>
          <p14:tracePt t="12417" x="3962400" y="1200150"/>
          <p14:tracePt t="12433" x="3848100" y="1200150"/>
          <p14:tracePt t="12448" x="3759200" y="1200150"/>
          <p14:tracePt t="12465" x="3721100" y="1200150"/>
          <p14:tracePt t="12481" x="3663950" y="1193800"/>
          <p14:tracePt t="12498" x="3600450" y="1193800"/>
          <p14:tracePt t="12515" x="3511550" y="1181100"/>
          <p14:tracePt t="12531" x="3441700" y="1181100"/>
          <p14:tracePt t="12548" x="3390900" y="1181100"/>
          <p14:tracePt t="12565" x="3365500" y="1193800"/>
          <p14:tracePt t="12582" x="3333750" y="1206500"/>
          <p14:tracePt t="12599" x="3295650" y="1219200"/>
          <p14:tracePt t="12601" x="3282950" y="1219200"/>
          <p14:tracePt t="12615" x="3276600" y="1219200"/>
          <p14:tracePt t="12634" x="3251200" y="1231900"/>
          <p14:tracePt t="12649" x="3244850" y="1238250"/>
          <p14:tracePt t="12666" x="3238500" y="1238250"/>
          <p14:tracePt t="12683" x="3238500" y="1244600"/>
          <p14:tracePt t="12699" x="3238500" y="1257300"/>
          <p14:tracePt t="12716" x="3225800" y="1295400"/>
          <p14:tracePt t="12733" x="3219450" y="1352550"/>
          <p14:tracePt t="12749" x="3219450" y="1428750"/>
          <p14:tracePt t="12766" x="3219450" y="1485900"/>
          <p14:tracePt t="12768" x="3219450" y="1517650"/>
          <p14:tracePt t="12783" x="3219450" y="1524000"/>
          <p14:tracePt t="12801" x="3219450" y="1574800"/>
          <p14:tracePt t="12817" x="3225800" y="1587500"/>
          <p14:tracePt t="12834" x="3232150" y="1600200"/>
          <p14:tracePt t="12850" x="3238500" y="1606550"/>
          <p14:tracePt t="12867" x="3238500" y="1612900"/>
          <p14:tracePt t="12884" x="3244850" y="1619250"/>
          <p14:tracePt t="12901" x="3251200" y="1631950"/>
          <p14:tracePt t="12917" x="3263900" y="1663700"/>
          <p14:tracePt t="12934" x="3276600" y="1714500"/>
          <p14:tracePt t="12937" x="3276600" y="1720850"/>
          <p14:tracePt t="12952" x="3321050" y="1784350"/>
          <p14:tracePt t="12967" x="3340100" y="1809750"/>
          <p14:tracePt t="12970" x="3352800" y="1822450"/>
          <p14:tracePt t="12984" x="3409950" y="1847850"/>
          <p14:tracePt t="13003" x="3524250" y="1866900"/>
          <p14:tracePt t="13018" x="3657600" y="1866900"/>
          <p14:tracePt t="13035" x="3829050" y="1866900"/>
          <p14:tracePt t="13053" x="3987800" y="1866900"/>
          <p14:tracePt t="13068" x="4114800" y="1866900"/>
          <p14:tracePt t="13085" x="4292600" y="1866900"/>
          <p14:tracePt t="13103" x="4483100" y="1885950"/>
          <p14:tracePt t="13106" x="4591050" y="1892300"/>
          <p14:tracePt t="13119" x="4724400" y="1911350"/>
          <p14:tracePt t="13135" x="5105400" y="1936750"/>
          <p14:tracePt t="13138" x="5340350" y="1936750"/>
          <p14:tracePt t="13153" x="6007100" y="1936750"/>
          <p14:tracePt t="13169" x="6553200" y="1930400"/>
          <p14:tracePt t="13185" x="6940550" y="1866900"/>
          <p14:tracePt t="13202" x="7080250" y="1854200"/>
          <p14:tracePt t="13219" x="7118350" y="1841500"/>
          <p14:tracePt t="13297" x="7124700" y="1847850"/>
          <p14:tracePt t="13306" x="7131050" y="1847850"/>
          <p14:tracePt t="13313" x="7156450" y="1847850"/>
          <p14:tracePt t="13322" x="7194550" y="1847850"/>
          <p14:tracePt t="13338" x="7264400" y="1847850"/>
          <p14:tracePt t="13353" x="7270750" y="1847850"/>
          <p14:tracePt t="13875" x="7264400" y="1860550"/>
          <p14:tracePt t="13888" x="7245350" y="1866900"/>
          <p14:tracePt t="13893" x="7213600" y="1879600"/>
          <p14:tracePt t="13905" x="7124700" y="1905000"/>
          <p14:tracePt t="13914" x="7080250" y="1917700"/>
          <p14:tracePt t="13924" x="7023100" y="1930400"/>
          <p14:tracePt t="13940" x="6940550" y="1955800"/>
          <p14:tracePt t="13957" x="6851650" y="1987550"/>
          <p14:tracePt t="13973" x="6762750" y="2006600"/>
          <p14:tracePt t="13990" x="6623050" y="2057400"/>
          <p14:tracePt t="14007" x="6483350" y="2101850"/>
          <p14:tracePt t="14009" x="6400800" y="2108200"/>
          <p14:tracePt t="14024" x="6299200" y="2133600"/>
          <p14:tracePt t="14041" x="6026150" y="2178050"/>
          <p14:tracePt t="14057" x="5829300" y="2203450"/>
          <p14:tracePt t="14074" x="5626100" y="2266950"/>
          <p14:tracePt t="14091" x="5441950" y="2317750"/>
          <p14:tracePt t="14108" x="5270500" y="2374900"/>
          <p14:tracePt t="14125" x="5073650" y="2425700"/>
          <p14:tracePt t="14143" x="4889500" y="2489200"/>
          <p14:tracePt t="14145" x="4813300" y="2501900"/>
          <p14:tracePt t="14159" x="4749800" y="2520950"/>
          <p14:tracePt t="14175" x="4679950" y="2540000"/>
          <p14:tracePt t="14194" x="4622800" y="2565400"/>
          <p14:tracePt t="14226" x="4597400" y="2571750"/>
          <p14:tracePt t="14243" x="4584700" y="2578100"/>
          <p14:tracePt t="14260" x="4572000" y="2597150"/>
          <p14:tracePt t="14275" x="4552950" y="2609850"/>
          <p14:tracePt t="14292" x="4527550" y="2628900"/>
          <p14:tracePt t="14309" x="4489450" y="2654300"/>
          <p14:tracePt t="14326" x="4451350" y="2673350"/>
          <p14:tracePt t="14342" x="4381500" y="2698750"/>
          <p14:tracePt t="14361" x="4279900" y="2736850"/>
          <p14:tracePt t="14376" x="4260850" y="2736850"/>
          <p14:tracePt t="14377" x="4254500" y="2743200"/>
          <p14:tracePt t="14394" x="4235450" y="2749550"/>
          <p14:tracePt t="14426" x="4210050" y="2749550"/>
          <p14:tracePt t="14443" x="4203700" y="2762250"/>
          <p14:tracePt t="14460" x="4184650" y="2768600"/>
          <p14:tracePt t="14476" x="4171950" y="2774950"/>
          <p14:tracePt t="14493" x="4159250" y="2781300"/>
          <p14:tracePt t="14510" x="4133850" y="2781300"/>
          <p14:tracePt t="14527" x="4108450" y="2787650"/>
          <p14:tracePt t="14543" x="4102100" y="2794000"/>
          <p14:tracePt t="14545" x="4089400" y="2806700"/>
          <p14:tracePt t="14562" x="4070350" y="2813050"/>
          <p14:tracePt t="14577" x="4044950" y="2838450"/>
          <p14:tracePt t="14594" x="4032250" y="2857500"/>
          <p14:tracePt t="14613" x="4013200" y="2876550"/>
          <p14:tracePt t="14627" x="4013200" y="2895600"/>
          <p14:tracePt t="14644" x="4000500" y="2901950"/>
          <p14:tracePt t="14674" x="3994150" y="2908300"/>
          <p14:tracePt t="14698" x="3994150" y="2914650"/>
          <p14:tracePt t="14722" x="3994150" y="2921000"/>
          <p14:tracePt t="14730" x="3994150" y="2927350"/>
          <p14:tracePt t="14738" x="3994150" y="2933700"/>
          <p14:tracePt t="14746" x="3994150" y="2940050"/>
          <p14:tracePt t="14763" x="3994150" y="2946400"/>
          <p14:tracePt t="14778" x="3994150" y="2971800"/>
          <p14:tracePt t="14795" x="3994150" y="2990850"/>
          <p14:tracePt t="14814" x="3994150" y="3009900"/>
          <p14:tracePt t="14829" x="4000500" y="3028950"/>
          <p14:tracePt t="14846" x="4019550" y="3060700"/>
          <p14:tracePt t="14864" x="4032250" y="3073400"/>
          <p14:tracePt t="14879" x="4064000" y="3105150"/>
          <p14:tracePt t="14882" x="4070350" y="3105150"/>
          <p14:tracePt t="14896" x="4083050" y="3117850"/>
          <p14:tracePt t="14914" x="4114800" y="3136900"/>
          <p14:tracePt t="14929" x="4165600" y="3168650"/>
          <p14:tracePt t="14946" x="4197350" y="3175000"/>
          <p14:tracePt t="14963" x="4216400" y="3175000"/>
          <p14:tracePt t="14979" x="4229100" y="3175000"/>
          <p14:tracePt t="14996" x="4260850" y="3175000"/>
          <p14:tracePt t="15015" x="4279900" y="3175000"/>
          <p14:tracePt t="15018" x="4292600" y="3168650"/>
          <p14:tracePt t="15030" x="4311650" y="3149600"/>
          <p14:tracePt t="15047" x="4368800" y="3092450"/>
          <p14:tracePt t="15064" x="4432300" y="3022600"/>
          <p14:tracePt t="15082" x="4489450" y="2940050"/>
          <p14:tracePt t="15097" x="4514850" y="2870200"/>
          <p14:tracePt t="15116" x="4521200" y="2800350"/>
          <p14:tracePt t="15130" x="4527550" y="2743200"/>
          <p14:tracePt t="15147" x="4533900" y="2711450"/>
          <p14:tracePt t="15164" x="4546600" y="2679700"/>
          <p14:tracePt t="15181" x="4546600" y="2667000"/>
          <p14:tracePt t="15186" x="4546600" y="2654300"/>
          <p14:tracePt t="15198" x="4546600" y="2647950"/>
          <p14:tracePt t="15216" x="4546600" y="2635250"/>
          <p14:tracePt t="15218" x="4546600" y="2622550"/>
          <p14:tracePt t="15231" x="4546600" y="2616200"/>
          <p14:tracePt t="15248" x="4546600" y="2609850"/>
          <p14:tracePt t="15265" x="4521200" y="2546350"/>
          <p14:tracePt t="15283" x="4489450" y="2520950"/>
          <p14:tracePt t="15298" x="4457700" y="2495550"/>
          <p14:tracePt t="15317" x="4432300" y="2489200"/>
          <p14:tracePt t="15332" x="4432300" y="2482850"/>
          <p14:tracePt t="15349" x="4413250" y="2476500"/>
          <p14:tracePt t="15352" x="4406900" y="2476500"/>
          <p14:tracePt t="15366" x="4381500" y="2476500"/>
          <p14:tracePt t="15383" x="4298950" y="2476500"/>
          <p14:tracePt t="15399" x="4191000" y="2476500"/>
          <p14:tracePt t="15401" x="4140200" y="2476500"/>
          <p14:tracePt t="15416" x="4083050" y="2476500"/>
          <p14:tracePt t="15435" x="3937000" y="2476500"/>
          <p14:tracePt t="15449" x="3860800" y="2476500"/>
          <p14:tracePt t="15466" x="3810000" y="2476500"/>
          <p14:tracePt t="15484" x="3797300" y="2476500"/>
          <p14:tracePt t="15499" x="3765550" y="2495550"/>
          <p14:tracePt t="15516" x="3740150" y="2527300"/>
          <p14:tracePt t="15534" x="3708400" y="2590800"/>
          <p14:tracePt t="15549" x="3676650" y="2660650"/>
          <p14:tracePt t="15566" x="3619500" y="2749550"/>
          <p14:tracePt t="15584" x="3587750" y="2813050"/>
          <p14:tracePt t="15600" x="3549650" y="2882900"/>
          <p14:tracePt t="15602" x="3536950" y="2901950"/>
          <p14:tracePt t="15618" x="3524250" y="2959100"/>
          <p14:tracePt t="15635" x="3524250" y="2990850"/>
          <p14:tracePt t="15650" x="3524250" y="3016250"/>
          <p14:tracePt t="15667" x="3524250" y="3041650"/>
          <p14:tracePt t="15684" x="3530600" y="3073400"/>
          <p14:tracePt t="15700" x="3543300" y="3117850"/>
          <p14:tracePt t="15717" x="3581400" y="3175000"/>
          <p14:tracePt t="15734" x="3619500" y="3238500"/>
          <p14:tracePt t="15752" x="3670300" y="3308350"/>
          <p14:tracePt t="15767" x="3714750" y="3359150"/>
          <p14:tracePt t="15769" x="3746500" y="3384550"/>
          <p14:tracePt t="15785" x="3803650" y="3429000"/>
          <p14:tracePt t="15801" x="3892550" y="3467100"/>
          <p14:tracePt t="15818" x="4006850" y="3524250"/>
          <p14:tracePt t="15835" x="4095750" y="3536950"/>
          <p14:tracePt t="15853" x="4184650" y="3549650"/>
          <p14:tracePt t="15868" x="4222750" y="3549650"/>
          <p14:tracePt t="15885" x="4241800" y="3549650"/>
          <p14:tracePt t="15903" x="4254500" y="3549650"/>
          <p14:tracePt t="15905" x="4273550" y="3549650"/>
          <p14:tracePt t="15919" x="4279900" y="3549650"/>
          <p14:tracePt t="15935" x="4305300" y="3549650"/>
          <p14:tracePt t="15954" x="4324350" y="3549650"/>
          <p14:tracePt t="15969" x="4349750" y="3549650"/>
          <p14:tracePt t="15994" x="4356100" y="3536950"/>
          <p14:tracePt t="16003" x="4362450" y="3530600"/>
          <p14:tracePt t="16019" x="4375150" y="3530600"/>
          <p14:tracePt t="16036" x="4394200" y="3517900"/>
          <p14:tracePt t="16053" x="4413250" y="3505200"/>
          <p14:tracePt t="16069" x="4432300" y="3479800"/>
          <p14:tracePt t="16086" x="4470400" y="3422650"/>
          <p14:tracePt t="16103" x="4502150" y="3359150"/>
          <p14:tracePt t="16105" x="4508500" y="3340100"/>
          <p14:tracePt t="16119" x="4521200" y="3308350"/>
          <p14:tracePt t="16136" x="4540250" y="3219450"/>
          <p14:tracePt t="16138" x="4559300" y="3162300"/>
          <p14:tracePt t="16155" x="4591050" y="3092450"/>
          <p14:tracePt t="16170" x="4616450" y="3035300"/>
          <p14:tracePt t="16187" x="4654550" y="2978150"/>
          <p14:tracePt t="16204" x="4673600" y="2914650"/>
          <p14:tracePt t="16220" x="4705350" y="2844800"/>
          <p14:tracePt t="16237" x="4749800" y="2762250"/>
          <p14:tracePt t="16254" x="4775200" y="2673350"/>
          <p14:tracePt t="16270" x="4787900" y="2590800"/>
          <p14:tracePt t="16287" x="4806950" y="2520950"/>
          <p14:tracePt t="16304" x="4826000" y="2457450"/>
          <p14:tracePt t="16306" x="4826000" y="2432050"/>
          <p14:tracePt t="16321" x="4845050" y="2387600"/>
          <p14:tracePt t="16338" x="4845050" y="2336800"/>
          <p14:tracePt t="16354" x="4845050" y="2292350"/>
          <p14:tracePt t="16371" x="4838700" y="2247900"/>
          <p14:tracePt t="16388" x="4813300" y="2209800"/>
          <p14:tracePt t="16405" x="4800600" y="2197100"/>
          <p14:tracePt t="16421" x="4787900" y="2184400"/>
          <p14:tracePt t="16438" x="4768850" y="2178050"/>
          <p14:tracePt t="16455" x="4724400" y="2152650"/>
          <p14:tracePt t="16473" x="4667250" y="2146300"/>
          <p14:tracePt t="16475" x="4622800" y="2139950"/>
          <p14:tracePt t="16488" x="4572000" y="2139950"/>
          <p14:tracePt t="16506" x="4356100" y="2127250"/>
          <p14:tracePt t="16524" x="4197350" y="2133600"/>
          <p14:tracePt t="16539" x="4038600" y="2178050"/>
          <p14:tracePt t="16555" x="3879850" y="2254250"/>
          <p14:tracePt t="16574" x="3746500" y="2317750"/>
          <p14:tracePt t="16589" x="3632200" y="2387600"/>
          <p14:tracePt t="16606" x="3543300" y="2463800"/>
          <p14:tracePt t="16624" x="3479800" y="2501900"/>
          <p14:tracePt t="16627" x="3441700" y="2533650"/>
          <p14:tracePt t="16639" x="3429000" y="2546350"/>
          <p14:tracePt t="16656" x="3365500" y="2597150"/>
          <p14:tracePt t="16658" x="3327400" y="2641600"/>
          <p14:tracePt t="16675" x="3295650" y="2692400"/>
          <p14:tracePt t="16690" x="3270250" y="2762250"/>
          <p14:tracePt t="16706" x="3251200" y="2844800"/>
          <p14:tracePt t="16723" x="3244850" y="2952750"/>
          <p14:tracePt t="16740" x="3244850" y="3048000"/>
          <p14:tracePt t="16757" x="3244850" y="3155950"/>
          <p14:tracePt t="16773" x="3289300" y="3225800"/>
          <p14:tracePt t="16790" x="3321050" y="3276600"/>
          <p14:tracePt t="16807" x="3352800" y="3302000"/>
          <p14:tracePt t="16824" x="3422650" y="3352800"/>
          <p14:tracePt t="16826" x="3460750" y="3378200"/>
          <p14:tracePt t="16841" x="3517900" y="3416300"/>
          <p14:tracePt t="16857" x="3695700" y="3543300"/>
          <p14:tracePt t="16874" x="3803650" y="3619500"/>
          <p14:tracePt t="16891" x="3917950" y="3683000"/>
          <p14:tracePt t="16907" x="3994150" y="3695700"/>
          <p14:tracePt t="16924" x="4064000" y="3695700"/>
          <p14:tracePt t="16941" x="4127500" y="3695700"/>
          <p14:tracePt t="16958" x="4197350" y="3676650"/>
          <p14:tracePt t="16975" x="4267200" y="3613150"/>
          <p14:tracePt t="16991" x="4337050" y="3543300"/>
          <p14:tracePt t="16995" x="4375150" y="3505200"/>
          <p14:tracePt t="17008" x="4413250" y="3479800"/>
          <p14:tracePt t="17025" x="4597400" y="3365500"/>
          <p14:tracePt t="17042" x="4679950" y="3314700"/>
          <p14:tracePt t="17059" x="4749800" y="3257550"/>
          <p14:tracePt t="17075" x="4819650" y="3175000"/>
          <p14:tracePt t="17092" x="4845050" y="3124200"/>
          <p14:tracePt t="17109" x="4870450" y="3054350"/>
          <p14:tracePt t="17126" x="4870450" y="2978150"/>
          <p14:tracePt t="17143" x="4870450" y="2901950"/>
          <p14:tracePt t="17159" x="4851400" y="2825750"/>
          <p14:tracePt t="17162" x="4832350" y="2774950"/>
          <p14:tracePt t="17176" x="4826000" y="2749550"/>
          <p14:tracePt t="17195" x="4775200" y="2654300"/>
          <p14:tracePt t="17209" x="4743450" y="2597150"/>
          <p14:tracePt t="17226" x="4660900" y="2514600"/>
          <p14:tracePt t="17244" x="4572000" y="2432050"/>
          <p14:tracePt t="17260" x="4495800" y="2368550"/>
          <p14:tracePt t="17277" x="4438650" y="2324100"/>
          <p14:tracePt t="17295" x="4413250" y="2305050"/>
          <p14:tracePt t="17310" x="4387850" y="2286000"/>
          <p14:tracePt t="17327" x="4362450" y="2279650"/>
          <p14:tracePt t="17330" x="4349750" y="2279650"/>
          <p14:tracePt t="17345" x="4330700" y="2266950"/>
          <p14:tracePt t="17360" x="4267200" y="2266950"/>
          <p14:tracePt t="17363" x="4222750" y="2266950"/>
          <p14:tracePt t="17378" x="4127500" y="2266950"/>
          <p14:tracePt t="17395" x="4006850" y="2266950"/>
          <p14:tracePt t="17410" x="3898900" y="2298700"/>
          <p14:tracePt t="17428" x="3784600" y="2336800"/>
          <p14:tracePt t="17444" x="3689350" y="2387600"/>
          <p14:tracePt t="17461" x="3613150" y="2432050"/>
          <p14:tracePt t="17478" x="3568700" y="2463800"/>
          <p14:tracePt t="17495" x="3549650" y="2482850"/>
          <p14:tracePt t="17498" x="3543300" y="2495550"/>
          <p14:tracePt t="17511" x="3530600" y="2514600"/>
          <p14:tracePt t="17528" x="3511550" y="2565400"/>
          <p14:tracePt t="17530" x="3479800" y="2609850"/>
          <p14:tracePt t="17545" x="3473450" y="2654300"/>
          <p14:tracePt t="17562" x="3441700" y="2794000"/>
          <p14:tracePt t="17578" x="3435350" y="2889250"/>
          <p14:tracePt t="17595" x="3422650" y="2946400"/>
          <p14:tracePt t="17612" x="3422650" y="3003550"/>
          <p14:tracePt t="17629" x="3422650" y="3054350"/>
          <p14:tracePt t="17645" x="3448050" y="3098800"/>
          <p14:tracePt t="17663" x="3467100" y="3130550"/>
          <p14:tracePt t="17666" x="3486150" y="3149600"/>
          <p14:tracePt t="17679" x="3505200" y="3168650"/>
          <p14:tracePt t="17696" x="3556000" y="3225800"/>
          <p14:tracePt t="17699" x="3581400" y="3257550"/>
          <p14:tracePt t="17714" x="3657600" y="3314700"/>
          <p14:tracePt t="17730" x="3759200" y="3378200"/>
          <p14:tracePt t="17746" x="3829050" y="3422650"/>
          <p14:tracePt t="17763" x="3892550" y="3454400"/>
          <p14:tracePt t="17779" x="3937000" y="3460750"/>
          <p14:tracePt t="17796" x="3943350" y="3460750"/>
          <p14:tracePt t="17814" x="3968750" y="3460750"/>
          <p14:tracePt t="17830" x="3994150" y="3460750"/>
          <p14:tracePt t="17846" x="4051300" y="3460750"/>
          <p14:tracePt t="17863" x="4146550" y="3460750"/>
          <p14:tracePt t="17866" x="4197350" y="3454400"/>
          <p14:tracePt t="17880" x="4235450" y="3441700"/>
          <p14:tracePt t="17897" x="4349750" y="3409950"/>
          <p14:tracePt t="17900" x="4394200" y="3390900"/>
          <p14:tracePt t="17915" x="4457700" y="3340100"/>
          <p14:tracePt t="17931" x="4502150" y="3308350"/>
          <p14:tracePt t="17947" x="4533900" y="3270250"/>
          <p14:tracePt t="17964" x="4565650" y="3213100"/>
          <p14:tracePt t="17981" x="4578350" y="3155950"/>
          <p14:tracePt t="17998" x="4597400" y="3067050"/>
          <p14:tracePt t="18014" x="4622800" y="2965450"/>
          <p14:tracePt t="18031" x="4654550" y="2863850"/>
          <p14:tracePt t="18034" x="4679950" y="2806700"/>
          <p14:tracePt t="18048" x="4686300" y="2762250"/>
          <p14:tracePt t="18065" x="4699000" y="2705100"/>
          <p14:tracePt t="18081" x="4699000" y="2603500"/>
          <p14:tracePt t="18099" x="4699000" y="2565400"/>
          <p14:tracePt t="18115" x="4673600" y="2501900"/>
          <p14:tracePt t="18132" x="4667250" y="2457450"/>
          <p14:tracePt t="18148" x="4635500" y="2406650"/>
          <p14:tracePt t="18165" x="4603750" y="2362200"/>
          <p14:tracePt t="18182" x="4572000" y="2311400"/>
          <p14:tracePt t="18199" x="4514850" y="2260600"/>
          <p14:tracePt t="18215" x="4470400" y="2228850"/>
          <p14:tracePt t="18234" x="4349750" y="2190750"/>
          <p14:tracePt t="18249" x="4298950" y="2184400"/>
          <p14:tracePt t="18266" x="4165600" y="2184400"/>
          <p14:tracePt t="18284" x="4044950" y="2184400"/>
          <p14:tracePt t="18300" x="3892550" y="2222500"/>
          <p14:tracePt t="18316" x="3740150" y="2273300"/>
          <p14:tracePt t="18335" x="3606800" y="2311400"/>
          <p14:tracePt t="18349" x="3473450" y="2368550"/>
          <p14:tracePt t="18367" x="3371850" y="2413000"/>
          <p14:tracePt t="18385" x="3276600" y="2457450"/>
          <p14:tracePt t="18388" x="3251200" y="2470150"/>
          <p14:tracePt t="18400" x="3213100" y="2495550"/>
          <p14:tracePt t="18417" x="3149600" y="2546350"/>
          <p14:tracePt t="18435" x="3079750" y="2622550"/>
          <p14:tracePt t="18451" x="3048000" y="2679700"/>
          <p14:tracePt t="18467" x="3028950" y="2755900"/>
          <p14:tracePt t="18484" x="3028950" y="2844800"/>
          <p14:tracePt t="18500" x="3028950" y="2908300"/>
          <p14:tracePt t="18517" x="3054350" y="2990850"/>
          <p14:tracePt t="18534" x="3124200" y="3105150"/>
          <p14:tracePt t="18551" x="3187700" y="3213100"/>
          <p14:tracePt t="18567" x="3257550" y="3289300"/>
          <p14:tracePt t="18584" x="3346450" y="3378200"/>
          <p14:tracePt t="18588" x="3371850" y="3409950"/>
          <p14:tracePt t="18601" x="3397250" y="3429000"/>
          <p14:tracePt t="18604" x="3429000" y="3454400"/>
          <p14:tracePt t="18618" x="3486150" y="3498850"/>
          <p14:tracePt t="18635" x="3517900" y="3530600"/>
          <p14:tracePt t="18651" x="3562350" y="3562350"/>
          <p14:tracePt t="18668" x="3632200" y="3594100"/>
          <p14:tracePt t="18685" x="3708400" y="3625850"/>
          <p14:tracePt t="18702" x="3740150" y="3632200"/>
          <p14:tracePt t="18719" x="3784600" y="3632200"/>
          <p14:tracePt t="18735" x="3810000" y="3638550"/>
          <p14:tracePt t="18752" x="3816350" y="3638550"/>
          <p14:tracePt t="19284" x="3829050" y="3651250"/>
          <p14:tracePt t="19293" x="3848100" y="3695700"/>
          <p14:tracePt t="19305" x="3860800" y="3727450"/>
          <p14:tracePt t="19325" x="3911600" y="3917950"/>
          <p14:tracePt t="19339" x="3962400" y="4032250"/>
          <p14:tracePt t="19356" x="4006850" y="4133850"/>
          <p14:tracePt t="19375" x="4025900" y="4222750"/>
          <p14:tracePt t="19389" x="4044950" y="4279900"/>
          <p14:tracePt t="19406" x="4051300" y="4318000"/>
          <p14:tracePt t="19422" x="4051300" y="4337050"/>
          <p14:tracePt t="19439" x="4051300" y="4375150"/>
          <p14:tracePt t="19456" x="4051300" y="4400550"/>
          <p14:tracePt t="19475" x="4057650" y="4445000"/>
          <p14:tracePt t="19490" x="4070350" y="4489450"/>
          <p14:tracePt t="19507" x="4070350" y="4514850"/>
          <p14:tracePt t="19525" x="4070350" y="4527550"/>
          <p14:tracePt t="19541" x="4070350" y="4546600"/>
          <p14:tracePt t="19557" x="4070350" y="4572000"/>
          <p14:tracePt t="19574" x="4076700" y="4597400"/>
          <p14:tracePt t="19619" x="4083050" y="4603750"/>
          <p14:tracePt t="19627" x="4095750" y="4603750"/>
          <p14:tracePt t="19640" x="4121150" y="4603750"/>
          <p14:tracePt t="19657" x="4159250" y="4527550"/>
          <p14:tracePt t="19659" x="4171950" y="4470400"/>
          <p14:tracePt t="19675" x="4178300" y="4356100"/>
          <p14:tracePt t="19691" x="4203700" y="4191000"/>
          <p14:tracePt t="19707" x="4203700" y="4025900"/>
          <p14:tracePt t="19730" x="4203700" y="3841750"/>
          <p14:tracePt t="19731" x="4203700" y="3759200"/>
          <p14:tracePt t="19741" x="4203700" y="3676650"/>
          <p14:tracePt t="19758" x="4197350" y="3505200"/>
          <p14:tracePt t="19775" x="4152900" y="3384550"/>
          <p14:tracePt t="19792" x="4146550" y="3321050"/>
          <p14:tracePt t="19795" x="4140200" y="3295650"/>
          <p14:tracePt t="19808" x="4127500" y="3270250"/>
          <p14:tracePt t="19827" x="4114800" y="3200400"/>
          <p14:tracePt t="19842" x="4114800" y="3162300"/>
          <p14:tracePt t="19859" x="4108450" y="3073400"/>
          <p14:tracePt t="19875" x="4108450" y="3009900"/>
          <p14:tracePt t="19892" x="4095750" y="2959100"/>
          <p14:tracePt t="19909" x="4095750" y="2940050"/>
          <p14:tracePt t="19927" x="4089400" y="2914650"/>
          <p14:tracePt t="19947" x="4089400" y="2901950"/>
          <p14:tracePt t="19959" x="4089400" y="2895600"/>
          <p14:tracePt t="19976" x="4083050" y="2863850"/>
          <p14:tracePt t="19993" x="4076700" y="2832100"/>
          <p14:tracePt t="19995" x="4070350" y="2813050"/>
          <p14:tracePt t="20009" x="4070350" y="2781300"/>
          <p14:tracePt t="20028" x="4057650" y="2743200"/>
          <p14:tracePt t="20044" x="4051300" y="2736850"/>
          <p14:tracePt t="20060" x="4044950" y="2724150"/>
          <p14:tracePt t="20123" x="4038600" y="2717800"/>
          <p14:tracePt t="20131" x="4032250" y="2717800"/>
          <p14:tracePt t="20147" x="4006850" y="2686050"/>
          <p14:tracePt t="20160" x="4000500" y="2679700"/>
          <p14:tracePt t="20177" x="3975100" y="2641600"/>
          <p14:tracePt t="20196" x="3949700" y="2590800"/>
          <p14:tracePt t="20211" x="3943350" y="2571750"/>
          <p14:tracePt t="20229" x="3930650" y="2552700"/>
          <p14:tracePt t="20245" x="3924300" y="2533650"/>
          <p14:tracePt t="20261" x="3917950" y="2514600"/>
          <p14:tracePt t="20278" x="3905250" y="2495550"/>
          <p14:tracePt t="20295" x="3898900" y="2489200"/>
          <p14:tracePt t="20312" x="3898900" y="2482850"/>
          <p14:tracePt t="20332" x="3898900" y="2476500"/>
          <p14:tracePt t="20345" x="3898900" y="2470150"/>
          <p14:tracePt t="20362" x="3898900" y="2463800"/>
          <p14:tracePt t="20380" x="3898900" y="2457450"/>
          <p14:tracePt t="20395" x="3898900" y="2444750"/>
          <p14:tracePt t="20412" x="3898900" y="2432050"/>
          <p14:tracePt t="20429" x="3898900" y="2425700"/>
          <p14:tracePt t="20565" x="3898900" y="2419350"/>
          <p14:tracePt t="20581" x="3917950" y="2432050"/>
          <p14:tracePt t="20600" x="3962400" y="2482850"/>
          <p14:tracePt t="20603" x="3975100" y="2489200"/>
          <p14:tracePt t="20613" x="4006850" y="2501900"/>
          <p14:tracePt t="20630" x="4038600" y="2508250"/>
          <p14:tracePt t="20646" x="4064000" y="2514600"/>
          <p14:tracePt t="20664" x="4076700" y="2514600"/>
          <p14:tracePt t="20772" x="4083050" y="2527300"/>
          <p14:tracePt t="20781" x="4089400" y="2533650"/>
          <p14:tracePt t="20798" x="4114800" y="2584450"/>
          <p14:tracePt t="20816" x="4159250" y="2647950"/>
          <p14:tracePt t="20831" x="4235450" y="2743200"/>
          <p14:tracePt t="20848" x="4260850" y="2806700"/>
          <p14:tracePt t="20866" x="4279900" y="2838450"/>
          <p14:tracePt t="20881" x="4286250" y="2851150"/>
          <p14:tracePt t="20883" x="4292600" y="2863850"/>
          <p14:tracePt t="20907" x="4292600" y="2876550"/>
          <p14:tracePt t="20917" x="4292600" y="2882900"/>
          <p14:tracePt t="20931" x="4292600" y="2901950"/>
          <p14:tracePt t="20948" x="4292600" y="2933700"/>
          <p14:tracePt t="20965" x="4292600" y="2984500"/>
          <p14:tracePt t="20982" x="4292600" y="3022600"/>
          <p14:tracePt t="20999" x="4292600" y="3079750"/>
          <p14:tracePt t="21015" x="4292600" y="3098800"/>
          <p14:tracePt t="21032" x="4292600" y="3124200"/>
          <p14:tracePt t="21049" x="4292600" y="3143250"/>
          <p14:tracePt t="21051" x="4292600" y="3149600"/>
          <p14:tracePt t="21066" x="4292600" y="3155950"/>
          <p14:tracePt t="21082" x="4286250" y="3162300"/>
          <p14:tracePt t="21099" x="4286250" y="3168650"/>
          <p14:tracePt t="21132" x="4286250" y="3175000"/>
          <p14:tracePt t="21140" x="4286250" y="3181350"/>
          <p14:tracePt t="21150" x="4286250" y="3194050"/>
          <p14:tracePt t="21167" x="4286250" y="3213100"/>
          <p14:tracePt t="21185" x="4286250" y="3232150"/>
          <p14:tracePt t="21187" x="4286250" y="3244850"/>
          <p14:tracePt t="21200" x="4286250" y="3251200"/>
          <p14:tracePt t="22229" x="4273550" y="3263900"/>
          <p14:tracePt t="22241" x="4267200" y="3270250"/>
          <p14:tracePt t="22259" x="4260850" y="3270250"/>
          <p14:tracePt t="22334" x="4248150" y="3276600"/>
          <p14:tracePt t="22362" x="4241800" y="3276600"/>
          <p14:tracePt t="22372" x="4235450" y="3276600"/>
          <p14:tracePt t="22380" x="4235450" y="3282950"/>
          <p14:tracePt t="22484" x="4229100" y="3282950"/>
          <p14:tracePt t="22492" x="4222750" y="3282950"/>
          <p14:tracePt t="22500" x="4216400" y="3282950"/>
          <p14:tracePt t="22510" x="4197350" y="3289300"/>
          <p14:tracePt t="22527" x="4184650" y="3308350"/>
          <p14:tracePt t="22542" x="4171950" y="3340100"/>
          <p14:tracePt t="22559" x="4165600" y="3365500"/>
          <p14:tracePt t="22577" x="4159250" y="3390900"/>
          <p14:tracePt t="22579" x="4152900" y="3403600"/>
          <p14:tracePt t="22592" x="4152900" y="3416300"/>
          <p14:tracePt t="22608" x="4152900" y="3441700"/>
          <p14:tracePt t="22612" x="4152900" y="3460750"/>
          <p14:tracePt t="22629" x="4152900" y="3467100"/>
          <p14:tracePt t="22642" x="4152900" y="3473450"/>
          <p14:tracePt t="22661" x="4152900" y="3486150"/>
          <p14:tracePt t="22678" x="4152900" y="3498850"/>
          <p14:tracePt t="22692" x="4152900" y="3517900"/>
          <p14:tracePt t="22709" x="4152900" y="3536950"/>
          <p14:tracePt t="22726" x="4152900" y="3562350"/>
          <p14:tracePt t="22743" x="4159250" y="3575050"/>
          <p14:tracePt t="22797" x="4165600" y="3587750"/>
          <p14:tracePt t="22804" x="4171950" y="3600450"/>
          <p14:tracePt t="22813" x="4171950" y="3613150"/>
          <p14:tracePt t="22826" x="4178300" y="3619500"/>
          <p14:tracePt t="22845" x="4191000" y="3651250"/>
          <p14:tracePt t="22860" x="4197350" y="3695700"/>
          <p14:tracePt t="22877" x="4203700" y="3714750"/>
          <p14:tracePt t="22896" x="4203700" y="3727450"/>
          <p14:tracePt t="22916" x="4203700" y="3733800"/>
          <p14:tracePt t="23001" x="4210050" y="3740150"/>
          <p14:tracePt t="23013" x="4216400" y="3740150"/>
          <p14:tracePt t="23032" x="4235450" y="3740150"/>
          <p14:tracePt t="23061" x="4248150" y="3740150"/>
          <p14:tracePt t="23078" x="4260850" y="3727450"/>
          <p14:tracePt t="23095" x="4267200" y="3721100"/>
          <p14:tracePt t="23113" x="4279900" y="3721100"/>
          <p14:tracePt t="23128" x="4292600" y="3708400"/>
          <p14:tracePt t="23145" x="4292600" y="3695700"/>
          <p14:tracePt t="23149" x="4292600" y="3683000"/>
          <p14:tracePt t="23162" x="4298950" y="3670300"/>
          <p14:tracePt t="23178" x="4298950" y="3644900"/>
          <p14:tracePt t="23198" x="4318000" y="3581400"/>
          <p14:tracePt t="23212" x="4318000" y="3536950"/>
          <p14:tracePt t="23229" x="4318000" y="3467100"/>
          <p14:tracePt t="23247" x="4305300" y="3409950"/>
          <p14:tracePt t="23262" x="4305300" y="3371850"/>
          <p14:tracePt t="23279" x="4292600" y="3340100"/>
          <p14:tracePt t="23297" x="4286250" y="3321050"/>
          <p14:tracePt t="23312" x="4286250" y="3308350"/>
          <p14:tracePt t="23329" x="4273550" y="3289300"/>
          <p14:tracePt t="23346" x="4260850" y="3270250"/>
          <p14:tracePt t="23363" x="4260850" y="3263900"/>
          <p14:tracePt t="23380" x="4248150" y="3238500"/>
          <p14:tracePt t="23396" x="4229100" y="3219450"/>
          <p14:tracePt t="23413" x="4210050" y="3181350"/>
          <p14:tracePt t="23430" x="4178300" y="3155950"/>
          <p14:tracePt t="23447" x="4152900" y="3143250"/>
          <p14:tracePt t="23463" x="4114800" y="3130550"/>
          <p14:tracePt t="23480" x="4095750" y="3130550"/>
          <p14:tracePt t="23497" x="4076700" y="3130550"/>
          <p14:tracePt t="23513" x="4064000" y="3130550"/>
          <p14:tracePt t="23530" x="4038600" y="3149600"/>
          <p14:tracePt t="23547" x="4000500" y="3187700"/>
          <p14:tracePt t="23564" x="3987800" y="3200400"/>
          <p14:tracePt t="23581" x="3981450" y="3213100"/>
          <p14:tracePt t="23597" x="3981450" y="3232150"/>
          <p14:tracePt t="23616" x="3975100" y="3238500"/>
          <p14:tracePt t="23631" x="3968750" y="3251200"/>
          <p14:tracePt t="23652" x="3968750" y="3257550"/>
          <p14:tracePt t="23766" x="3968750" y="3263900"/>
          <p14:tracePt t="23773" x="3981450" y="3263900"/>
          <p14:tracePt t="23789" x="3987800" y="3263900"/>
          <p14:tracePt t="23799" x="4000500" y="3263900"/>
          <p14:tracePt t="23816" x="4006850" y="3263900"/>
          <p14:tracePt t="23832" x="4019550" y="3257550"/>
          <p14:tracePt t="23849" x="4025900" y="3257550"/>
          <p14:tracePt t="23866" x="4051300" y="3244850"/>
          <p14:tracePt t="23869" x="4064000" y="3244850"/>
          <p14:tracePt t="23883" x="4076700" y="3232150"/>
          <p14:tracePt t="23899" x="4095750" y="3219450"/>
          <p14:tracePt t="23916" x="4114800" y="3194050"/>
          <p14:tracePt t="23933" x="4140200" y="3155950"/>
          <p14:tracePt t="23949" x="4159250" y="3130550"/>
          <p14:tracePt t="23966" x="4171950" y="3098800"/>
          <p14:tracePt t="23985" x="4178300" y="3079750"/>
          <p14:tracePt t="24000" x="4191000" y="3067050"/>
          <p14:tracePt t="24017" x="4197350" y="3054350"/>
          <p14:tracePt t="24033" x="4197350" y="3041650"/>
          <p14:tracePt t="24051" x="4203700" y="3035300"/>
          <p14:tracePt t="24109" x="4203700" y="3028950"/>
          <p14:tracePt t="24116" x="4203700" y="3022600"/>
          <p14:tracePt t="24124" x="4203700" y="3016250"/>
          <p14:tracePt t="24134" x="4203700" y="3003550"/>
          <p14:tracePt t="24152" x="4203700" y="2990850"/>
          <p14:tracePt t="24167" x="4203700" y="2978150"/>
          <p14:tracePt t="24196" x="4203700" y="2971800"/>
          <p14:tracePt t="24262" x="4203700" y="2965450"/>
          <p14:tracePt t="24270" x="4203700" y="2959100"/>
          <p14:tracePt t="24290" x="4203700" y="2952750"/>
          <p14:tracePt t="24302" x="4203700" y="2946400"/>
          <p14:tracePt t="24414" x="4203700" y="2940050"/>
          <p14:tracePt t="24422" x="4197350" y="2940050"/>
          <p14:tracePt t="24439" x="4191000" y="2940050"/>
          <p14:tracePt t="24453" x="4171950" y="2940050"/>
          <p14:tracePt t="24470" x="4159250" y="2959100"/>
          <p14:tracePt t="24486" x="4159250" y="3003550"/>
          <p14:tracePt t="24503" x="4159250" y="3067050"/>
          <p14:tracePt t="24520" x="4159250" y="3130550"/>
          <p14:tracePt t="24538" x="4159250" y="3181350"/>
          <p14:tracePt t="24553" x="4171950" y="3213100"/>
          <p14:tracePt t="25329" x="4184650" y="3213100"/>
          <p14:tracePt t="25347" x="4191000" y="3213100"/>
          <p14:tracePt t="25361" x="4197350" y="3213100"/>
          <p14:tracePt t="25378" x="4216400" y="3206750"/>
          <p14:tracePt t="25382" x="4222750" y="3200400"/>
          <p14:tracePt t="25405" x="4229100" y="3200400"/>
          <p14:tracePt t="25413" x="4235450" y="3194050"/>
          <p14:tracePt t="25534" x="4241800" y="3194050"/>
          <p14:tracePt t="25543" x="4241800" y="3175000"/>
          <p14:tracePt t="25552" x="4241800" y="3155950"/>
          <p14:tracePt t="25565" x="4248150" y="3124200"/>
          <p14:tracePt t="25576" x="4248150" y="3105150"/>
          <p14:tracePt t="25593" x="4248150" y="3086100"/>
          <p14:tracePt t="25610" x="4248150" y="3067050"/>
          <p14:tracePt t="25612" x="4248150" y="3054350"/>
          <p14:tracePt t="25709" x="4248150" y="3048000"/>
          <p14:tracePt t="25733" x="4241800" y="3048000"/>
          <p14:tracePt t="25750" x="4235450" y="3048000"/>
          <p14:tracePt t="25766" x="4229100" y="3048000"/>
          <p14:tracePt t="25773" x="4222750" y="3048000"/>
          <p14:tracePt t="25781" x="4216400" y="3054350"/>
          <p14:tracePt t="25794" x="4203700" y="3067050"/>
          <p14:tracePt t="25811" x="4197350" y="3086100"/>
          <p14:tracePt t="25828" x="4184650" y="3130550"/>
          <p14:tracePt t="25845" x="4184650" y="3149600"/>
          <p14:tracePt t="25861" x="4178300" y="3168650"/>
          <p14:tracePt t="26097" x="4171950" y="3175000"/>
          <p14:tracePt t="26118" x="4171950" y="3181350"/>
          <p14:tracePt t="26534" x="4171950" y="3175000"/>
          <p14:tracePt t="26551" x="4178300" y="3155950"/>
          <p14:tracePt t="26561" x="4191000" y="3136900"/>
          <p14:tracePt t="26572" x="4197350" y="3124200"/>
          <p14:tracePt t="26583" x="4197350" y="3086100"/>
          <p14:tracePt t="26599" x="4197350" y="3067050"/>
          <p14:tracePt t="26617" x="4197350" y="3048000"/>
          <p14:tracePt t="26632" x="4203700" y="3028950"/>
          <p14:tracePt t="26661" x="4203700" y="3022600"/>
          <p14:tracePt t="27039" x="4210050" y="3022600"/>
          <p14:tracePt t="27053" x="4222750" y="3035300"/>
          <p14:tracePt t="27070" x="4241800" y="3048000"/>
          <p14:tracePt t="27087" x="4248150" y="3060700"/>
          <p14:tracePt t="27102" x="4254500" y="3067050"/>
          <p14:tracePt t="27157" x="4254500" y="3079750"/>
          <p14:tracePt t="27174" x="4254500" y="3092450"/>
          <p14:tracePt t="27182" x="4254500" y="3111500"/>
          <p14:tracePt t="27192" x="4241800" y="3130550"/>
          <p14:tracePt t="27202" x="4235450" y="3143250"/>
          <p14:tracePt t="27219" x="4235450" y="3175000"/>
          <p14:tracePt t="27239" x="4210050" y="3244850"/>
          <p14:tracePt t="27253" x="4197350" y="3308350"/>
          <p14:tracePt t="27270" x="4178300" y="3359150"/>
          <p14:tracePt t="27286" x="4171950" y="3416300"/>
          <p14:tracePt t="27303" x="4171950" y="3454400"/>
          <p14:tracePt t="27320" x="4165600" y="3492500"/>
          <p14:tracePt t="27336" x="4165600" y="3530600"/>
          <p14:tracePt t="27353" x="4165600" y="3562350"/>
          <p14:tracePt t="27370" x="4165600" y="3600450"/>
          <p14:tracePt t="27387" x="4165600" y="3644900"/>
          <p14:tracePt t="27403" x="4184650" y="3689350"/>
          <p14:tracePt t="27406" x="4197350" y="3714750"/>
          <p14:tracePt t="27422" x="4229100" y="3771900"/>
          <p14:tracePt t="27438" x="4279900" y="3835400"/>
          <p14:tracePt t="27454" x="4343400" y="3905250"/>
          <p14:tracePt t="27470" x="4413250" y="3962400"/>
          <p14:tracePt t="27488" x="4489450" y="4019550"/>
          <p14:tracePt t="27504" x="4546600" y="4044950"/>
          <p14:tracePt t="27522" x="4559300" y="4044950"/>
          <p14:tracePt t="27542" x="4565650" y="4051300"/>
          <p14:tracePt t="27590" x="4572000" y="4057650"/>
          <p14:tracePt t="27598" x="4578350" y="4064000"/>
          <p14:tracePt t="27608" x="4578350" y="4076700"/>
          <p14:tracePt t="27622" x="4597400" y="4108450"/>
          <p14:tracePt t="27639" x="4616450" y="4133850"/>
          <p14:tracePt t="27656" x="4648200" y="4171950"/>
          <p14:tracePt t="27672" x="4679950" y="4229100"/>
          <p14:tracePt t="27689" x="4718050" y="4292600"/>
          <p14:tracePt t="27708" x="4737100" y="4356100"/>
          <p14:tracePt t="27710" x="4749800" y="4381500"/>
          <p14:tracePt t="27722" x="4762500" y="4394200"/>
          <p14:tracePt t="27739" x="4787900" y="4451350"/>
          <p14:tracePt t="27758" x="4813300" y="4483100"/>
          <p14:tracePt t="27772" x="4826000" y="4502150"/>
          <p14:tracePt t="27789" x="4851400" y="4527550"/>
          <p14:tracePt t="27808" x="4870450" y="4552950"/>
          <p14:tracePt t="27823" x="4883150" y="4584700"/>
          <p14:tracePt t="27839" x="4914900" y="4616450"/>
          <p14:tracePt t="27858" x="4940300" y="4648200"/>
          <p14:tracePt t="27873" x="4959350" y="4660900"/>
          <p14:tracePt t="27890" x="4984750" y="4686300"/>
          <p14:tracePt t="27893" x="4991100" y="4692650"/>
          <p14:tracePt t="27909" x="5016500" y="4711700"/>
          <p14:tracePt t="27923" x="5022850" y="4724400"/>
          <p14:tracePt t="27940" x="5048250" y="4749800"/>
          <p14:tracePt t="27958" x="5080000" y="4794250"/>
          <p14:tracePt t="27973" x="5080000" y="4806950"/>
          <p14:tracePt t="27990" x="5099050" y="4826000"/>
          <p14:tracePt t="28007" x="5105400" y="4832350"/>
          <p14:tracePt t="28024" x="5130800" y="4851400"/>
          <p14:tracePt t="28041" x="5156200" y="4870450"/>
          <p14:tracePt t="28057" x="5175250" y="4876800"/>
          <p14:tracePt t="28074" x="5175250" y="4883150"/>
          <p14:tracePt t="28091" x="5181600" y="4883150"/>
          <p14:tracePt t="28142" x="5194300" y="4883150"/>
          <p14:tracePt t="28151" x="5200650" y="4883150"/>
          <p14:tracePt t="28163" x="5207000" y="4883150"/>
          <p14:tracePt t="28178" x="5219700" y="4883150"/>
          <p14:tracePt t="28193" x="5232400" y="4883150"/>
          <p14:tracePt t="28208" x="5238750" y="4883150"/>
          <p14:tracePt t="28229" x="5245100" y="4876800"/>
          <p14:tracePt t="28407" x="5245100" y="4883150"/>
          <p14:tracePt t="28416" x="5238750" y="4883150"/>
          <p14:tracePt t="28430" x="5238750" y="4902200"/>
          <p14:tracePt t="28446" x="5238750" y="4940300"/>
          <p14:tracePt t="28461" x="5238750" y="4965700"/>
          <p14:tracePt t="28479" x="5238750" y="5003800"/>
          <p14:tracePt t="28494" x="5238750" y="5029200"/>
          <p14:tracePt t="28510" x="5238750" y="5054600"/>
          <p14:tracePt t="28528" x="5238750" y="5073650"/>
          <p14:tracePt t="28543" x="5238750" y="5092700"/>
          <p14:tracePt t="28560" x="5238750" y="5118100"/>
          <p14:tracePt t="28578" x="5238750" y="5137150"/>
          <p14:tracePt t="28594" x="5238750" y="5162550"/>
          <p14:tracePt t="28611" x="5238750" y="5181600"/>
          <p14:tracePt t="28628" x="5238750" y="5200650"/>
          <p14:tracePt t="28646" x="5245100" y="5232400"/>
          <p14:tracePt t="28661" x="5251450" y="5238750"/>
          <p14:tracePt t="28678" x="5257800" y="5245100"/>
          <p14:tracePt t="28702" x="5257800" y="5251450"/>
          <p14:tracePt t="28887" x="5276850" y="5251450"/>
          <p14:tracePt t="28899" x="5283200" y="5264150"/>
          <p14:tracePt t="28911" x="5283200" y="5270500"/>
          <p14:tracePt t="28920" x="5283200" y="5276850"/>
          <p14:tracePt t="28950" x="5283200" y="5283200"/>
          <p14:tracePt t="28958" x="5283200" y="5289550"/>
          <p14:tracePt t="28974" x="5283200" y="5302250"/>
          <p14:tracePt t="28982" x="5283200" y="5308600"/>
          <p14:tracePt t="29231" x="5283200" y="5314950"/>
          <p14:tracePt t="29241" x="5289550" y="5314950"/>
          <p14:tracePt t="29256" x="5302250" y="5314950"/>
          <p14:tracePt t="29270" x="5308600" y="5314950"/>
          <p14:tracePt t="29281" x="5327650" y="5308600"/>
          <p14:tracePt t="29298" x="5334000" y="5302250"/>
          <p14:tracePt t="29315" x="5359400" y="5257800"/>
          <p14:tracePt t="29332" x="5365750" y="5219700"/>
          <p14:tracePt t="29334" x="5378450" y="5194300"/>
          <p14:tracePt t="29350" x="5403850" y="5105400"/>
          <p14:tracePt t="29366" x="5435600" y="4991100"/>
          <p14:tracePt t="29382" x="5467350" y="4883150"/>
          <p14:tracePt t="29399" x="5505450" y="4768850"/>
          <p14:tracePt t="29415" x="5543550" y="4667250"/>
          <p14:tracePt t="29433" x="5581650" y="4572000"/>
          <p14:tracePt t="29449" x="5619750" y="4514850"/>
          <p14:tracePt t="29467" x="5645150" y="4445000"/>
          <p14:tracePt t="29469" x="5651500" y="4419600"/>
          <p14:tracePt t="29482" x="5670550" y="4381500"/>
          <p14:tracePt t="29499" x="5715000" y="4267200"/>
          <p14:tracePt t="29501" x="5746750" y="4222750"/>
          <p14:tracePt t="29518" x="5803900" y="4114800"/>
          <p14:tracePt t="29533" x="5816600" y="4083050"/>
          <p14:tracePt t="29535" x="5842000" y="4032250"/>
          <p14:tracePt t="29550" x="5854700" y="4000500"/>
          <p14:tracePt t="29568" x="5880100" y="3930650"/>
          <p14:tracePt t="29583" x="5886450" y="3873500"/>
          <p14:tracePt t="29600" x="5892800" y="3784600"/>
          <p14:tracePt t="29618" x="5924550" y="3695700"/>
          <p14:tracePt t="29634" x="5962650" y="3581400"/>
          <p14:tracePt t="29650" x="6007100" y="3492500"/>
          <p14:tracePt t="29670" x="6038850" y="3384550"/>
          <p14:tracePt t="29684" x="6038850" y="3359150"/>
          <p14:tracePt t="29701" x="6038850" y="3321050"/>
          <p14:tracePt t="29704" x="6045200" y="3295650"/>
          <p14:tracePt t="29720" x="6045200" y="3282950"/>
          <p14:tracePt t="29734" x="6045200" y="3276600"/>
          <p14:tracePt t="29766" x="6045200" y="3270250"/>
          <p14:tracePt t="29798" x="6045200" y="3257550"/>
          <p14:tracePt t="29878" x="6045200" y="3251200"/>
          <p14:tracePt t="29888" x="6045200" y="3232150"/>
          <p14:tracePt t="29895" x="6045200" y="3219450"/>
          <p14:tracePt t="29904" x="6057900" y="3213100"/>
          <p14:tracePt t="29920" x="6096000" y="3168650"/>
          <p14:tracePt t="29935" x="6127750" y="3136900"/>
          <p14:tracePt t="29952" x="6172200" y="3105150"/>
          <p14:tracePt t="29969" x="6210300" y="3086100"/>
          <p14:tracePt t="29985" x="6235700" y="3067050"/>
          <p14:tracePt t="30003" x="6248400" y="3060700"/>
          <p14:tracePt t="30019" x="6267450" y="3060700"/>
          <p14:tracePt t="30036" x="6280150" y="3048000"/>
          <p14:tracePt t="30039" x="6292850" y="3048000"/>
          <p14:tracePt t="30053" x="6299200" y="3048000"/>
          <p14:tracePt t="30070" x="6388100" y="3028950"/>
          <p14:tracePt t="30087" x="6464300" y="3009900"/>
          <p14:tracePt t="30103" x="6527800" y="2997200"/>
          <p14:tracePt t="30120" x="6597650" y="2978150"/>
          <p14:tracePt t="30137" x="6623050" y="2965450"/>
          <p14:tracePt t="30231" x="6635750" y="2965450"/>
          <p14:tracePt t="30241" x="6667500" y="2965450"/>
          <p14:tracePt t="30247" x="6686550" y="2965450"/>
          <p14:tracePt t="30256" x="6711950" y="2965450"/>
          <p14:tracePt t="30271" x="6781800" y="2952750"/>
          <p14:tracePt t="30288" x="6838950" y="2946400"/>
          <p14:tracePt t="30304" x="6845300" y="2940050"/>
          <p14:tracePt t="30456" x="6851650" y="2940050"/>
          <p14:tracePt t="30463" x="6877050" y="2959100"/>
          <p14:tracePt t="30472" x="6896100" y="2978150"/>
          <p14:tracePt t="30489" x="6927850" y="3003550"/>
          <p14:tracePt t="30506" x="6934200" y="3016250"/>
          <p14:tracePt t="30522" x="6940550" y="3028950"/>
          <p14:tracePt t="30540" x="6940550" y="3035300"/>
          <p14:tracePt t="30544" x="6940550" y="3048000"/>
          <p14:tracePt t="30556" x="6940550" y="3054350"/>
          <p14:tracePt t="30560" x="6940550" y="3067050"/>
          <p14:tracePt t="30573" x="6940550" y="3079750"/>
          <p14:tracePt t="30589" x="6934200" y="3117850"/>
          <p14:tracePt t="30591" x="6934200" y="3124200"/>
          <p14:tracePt t="30608" x="6927850" y="3181350"/>
          <p14:tracePt t="30622" x="6921500" y="3244850"/>
          <p14:tracePt t="30639" x="6902450" y="3308350"/>
          <p14:tracePt t="30658" x="6883400" y="3346450"/>
          <p14:tracePt t="30673" x="6864350" y="3384550"/>
          <p14:tracePt t="30759" x="6864350" y="3390900"/>
          <p14:tracePt t="30791" x="6858000" y="3397250"/>
          <p14:tracePt t="31240" x="6870700" y="3384550"/>
          <p14:tracePt t="31248" x="6908800" y="3359150"/>
          <p14:tracePt t="31260" x="6915150" y="3352800"/>
          <p14:tracePt t="31281" x="6991350" y="3327400"/>
          <p14:tracePt t="31294" x="7061200" y="3302000"/>
          <p14:tracePt t="31313" x="7105650" y="3302000"/>
          <p14:tracePt t="31331" x="7156450" y="3302000"/>
          <p14:tracePt t="31344" x="7219950" y="3308350"/>
          <p14:tracePt t="31361" x="7258050" y="3327400"/>
          <p14:tracePt t="31381" x="7321550" y="3340100"/>
          <p14:tracePt t="31383" x="7346950" y="3346450"/>
          <p14:tracePt t="31394" x="7378700" y="3365500"/>
          <p14:tracePt t="31411" x="7442200" y="3397250"/>
          <p14:tracePt t="31429" x="7512050" y="3416300"/>
          <p14:tracePt t="31444" x="7588250" y="3454400"/>
          <p14:tracePt t="31446" x="7620000" y="3467100"/>
          <p14:tracePt t="31461" x="7645400" y="3473450"/>
          <p14:tracePt t="31464" x="7664450" y="3479800"/>
          <p14:tracePt t="31480" x="7670800" y="3479800"/>
          <p14:tracePt t="31496" x="7677150" y="3479800"/>
          <p14:tracePt t="31513" x="7683500" y="3479800"/>
          <p14:tracePt t="31528" x="7689850" y="3486150"/>
          <p14:tracePt t="31545" x="7708900" y="3505200"/>
          <p14:tracePt t="31562" x="7715250" y="3517900"/>
          <p14:tracePt t="31578" x="7747000" y="3562350"/>
          <p14:tracePt t="31595" x="7791450" y="3619500"/>
          <p14:tracePt t="31612" x="7823200" y="3663950"/>
          <p14:tracePt t="31629" x="7848600" y="3708400"/>
          <p14:tracePt t="31646" x="7886700" y="3771900"/>
          <p14:tracePt t="31663" x="7905750" y="3803650"/>
          <p14:tracePt t="31680" x="7918450" y="3829050"/>
          <p14:tracePt t="31697" x="7924800" y="3841750"/>
          <p14:tracePt t="31712" x="7931150" y="3848100"/>
          <p14:tracePt t="31729" x="7950200" y="3854450"/>
          <p14:tracePt t="31746" x="8007350" y="3860800"/>
          <p14:tracePt t="31763" x="8058150" y="3860800"/>
          <p14:tracePt t="31780" x="8077200" y="3860800"/>
          <p14:tracePt t="31968" x="8083550" y="3867150"/>
          <p14:tracePt t="31977" x="8077200" y="3879850"/>
          <p14:tracePt t="31986" x="8064500" y="3886200"/>
          <p14:tracePt t="32000" x="8007350" y="3905250"/>
          <p14:tracePt t="32015" x="7956550" y="3924300"/>
          <p14:tracePt t="32031" x="7912100" y="3924300"/>
          <p14:tracePt t="32050" x="7886700" y="3930650"/>
          <p14:tracePt t="32136" x="7899400" y="3930650"/>
          <p14:tracePt t="32144" x="7924800" y="3911600"/>
          <p14:tracePt t="32155" x="7981950" y="3898900"/>
          <p14:tracePt t="32169" x="8121650" y="3854450"/>
          <p14:tracePt t="32182" x="8210550" y="3822700"/>
          <p14:tracePt t="32201" x="8255000" y="3803650"/>
          <p14:tracePt t="32216" x="8286750" y="3803650"/>
          <p14:tracePt t="32303" x="8293100" y="3797300"/>
          <p14:tracePt t="34426"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262896">
            <a:off x="464780" y="352434"/>
            <a:ext cx="1515899" cy="1515899"/>
          </a:xfrm>
          <a:prstGeom prst="rect">
            <a:avLst/>
          </a:prstGeom>
        </p:spPr>
      </p:pic>
      <p:sp>
        <p:nvSpPr>
          <p:cNvPr id="3" name="Rectángulo 2"/>
          <p:cNvSpPr/>
          <p:nvPr/>
        </p:nvSpPr>
        <p:spPr>
          <a:xfrm>
            <a:off x="4024207" y="29201"/>
            <a:ext cx="4194927" cy="738664"/>
          </a:xfrm>
          <a:prstGeom prst="rect">
            <a:avLst/>
          </a:prstGeom>
        </p:spPr>
        <p:txBody>
          <a:bodyPr wrap="square">
            <a:spAutoFit/>
          </a:bodyPr>
          <a:lstStyle/>
          <a:p>
            <a:pPr algn="ctr">
              <a:lnSpc>
                <a:spcPct val="150000"/>
              </a:lnSpc>
            </a:pPr>
            <a:r>
              <a:rPr lang="es-AR" sz="2800" b="1" u="sng" dirty="0" smtClean="0">
                <a:solidFill>
                  <a:schemeClr val="bg1"/>
                </a:solidFill>
                <a:latin typeface="Tempus Sans ITC" panose="04020404030D07020202" pitchFamily="82" charset="0"/>
              </a:rPr>
              <a:t>Segmentos </a:t>
            </a:r>
            <a:r>
              <a:rPr lang="es-AR" sz="2800" b="1" u="sng" dirty="0">
                <a:solidFill>
                  <a:schemeClr val="bg1"/>
                </a:solidFill>
                <a:latin typeface="Tempus Sans ITC" panose="04020404030D07020202" pitchFamily="82" charset="0"/>
              </a:rPr>
              <a:t>de </a:t>
            </a:r>
            <a:r>
              <a:rPr lang="es-AR" sz="2800" b="1" u="sng" dirty="0" smtClean="0">
                <a:solidFill>
                  <a:schemeClr val="bg1"/>
                </a:solidFill>
                <a:latin typeface="Tempus Sans ITC" panose="04020404030D07020202" pitchFamily="82" charset="0"/>
              </a:rPr>
              <a:t>Audiencia</a:t>
            </a:r>
            <a:endParaRPr lang="es-AR" sz="2800" b="1" u="sng" dirty="0">
              <a:solidFill>
                <a:schemeClr val="bg1"/>
              </a:solidFill>
              <a:latin typeface="Tempus Sans ITC" panose="04020404030D07020202" pitchFamily="82" charset="0"/>
            </a:endParaRPr>
          </a:p>
        </p:txBody>
      </p:sp>
      <p:sp>
        <p:nvSpPr>
          <p:cNvPr id="5" name="Rectángulo redondeado 4"/>
          <p:cNvSpPr/>
          <p:nvPr/>
        </p:nvSpPr>
        <p:spPr>
          <a:xfrm>
            <a:off x="233967" y="767865"/>
            <a:ext cx="11765596" cy="4988358"/>
          </a:xfrm>
          <a:prstGeom prst="roundRect">
            <a:avLst/>
          </a:prstGeom>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2" name="Rectángulo 21"/>
          <p:cNvSpPr/>
          <p:nvPr/>
        </p:nvSpPr>
        <p:spPr>
          <a:xfrm>
            <a:off x="1119492" y="579202"/>
            <a:ext cx="9533395" cy="769441"/>
          </a:xfrm>
          <a:prstGeom prst="rect">
            <a:avLst/>
          </a:prstGeom>
        </p:spPr>
        <p:txBody>
          <a:bodyPr wrap="square">
            <a:spAutoFit/>
          </a:bodyPr>
          <a:lstStyle/>
          <a:p>
            <a:pPr algn="ctr">
              <a:lnSpc>
                <a:spcPct val="150000"/>
              </a:lnSpc>
            </a:pPr>
            <a:r>
              <a:rPr lang="es-AR" sz="3200" b="1" dirty="0" smtClean="0">
                <a:solidFill>
                  <a:schemeClr val="bg1"/>
                </a:solidFill>
                <a:latin typeface="Tempus Sans ITC" panose="04020404030D07020202" pitchFamily="82" charset="0"/>
              </a:rPr>
              <a:t>Audiencia: </a:t>
            </a:r>
            <a:r>
              <a:rPr lang="es-AR" sz="3200" b="1" dirty="0" smtClean="0">
                <a:solidFill>
                  <a:schemeClr val="bg1"/>
                </a:solidFill>
                <a:latin typeface="Tempus Sans ITC" panose="04020404030D07020202" pitchFamily="82" charset="0"/>
              </a:rPr>
              <a:t>Hombres y mujeres entre 24 y 35 años</a:t>
            </a:r>
            <a:endParaRPr lang="es-AR" sz="3200" b="1" dirty="0">
              <a:solidFill>
                <a:schemeClr val="bg1"/>
              </a:solidFill>
              <a:latin typeface="Tempus Sans ITC" panose="04020404030D07020202" pitchFamily="82" charset="0"/>
            </a:endParaRPr>
          </a:p>
        </p:txBody>
      </p:sp>
      <p:sp>
        <p:nvSpPr>
          <p:cNvPr id="14" name="Rectángulo redondeado 13"/>
          <p:cNvSpPr/>
          <p:nvPr/>
        </p:nvSpPr>
        <p:spPr>
          <a:xfrm>
            <a:off x="696798" y="1410199"/>
            <a:ext cx="8814516" cy="4181132"/>
          </a:xfrm>
          <a:prstGeom prst="roundRect">
            <a:avLst/>
          </a:prstGeom>
          <a:solidFill>
            <a:schemeClr val="accent1">
              <a:lumMod val="75000"/>
            </a:scheme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9" name="Rectángulo 28"/>
          <p:cNvSpPr/>
          <p:nvPr/>
        </p:nvSpPr>
        <p:spPr>
          <a:xfrm>
            <a:off x="844488" y="1570986"/>
            <a:ext cx="8809173" cy="1246495"/>
          </a:xfrm>
          <a:prstGeom prst="rect">
            <a:avLst/>
          </a:prstGeom>
        </p:spPr>
        <p:txBody>
          <a:bodyPr wrap="square">
            <a:spAutoFit/>
          </a:bodyPr>
          <a:lstStyle/>
          <a:p>
            <a:r>
              <a:rPr lang="es-AR" sz="2500" b="1" u="sng" dirty="0" smtClean="0">
                <a:latin typeface="Tempus Sans ITC" panose="04020404030D07020202" pitchFamily="82" charset="0"/>
              </a:rPr>
              <a:t>Publico Objetivo</a:t>
            </a:r>
            <a:r>
              <a:rPr lang="es-AR" sz="2500" b="1" dirty="0" smtClean="0">
                <a:latin typeface="Tempus Sans ITC" panose="04020404030D07020202" pitchFamily="82" charset="0"/>
              </a:rPr>
              <a:t>: </a:t>
            </a:r>
            <a:r>
              <a:rPr lang="es-AR" sz="2500" b="1" dirty="0" smtClean="0">
                <a:latin typeface="Tempus Sans ITC" panose="04020404030D07020202" pitchFamily="82" charset="0"/>
              </a:rPr>
              <a:t>Residen </a:t>
            </a:r>
            <a:r>
              <a:rPr lang="es-AR" sz="2500" b="1" dirty="0" smtClean="0">
                <a:latin typeface="Tempus Sans ITC" panose="04020404030D07020202" pitchFamily="82" charset="0"/>
              </a:rPr>
              <a:t>en ciudades </a:t>
            </a:r>
            <a:r>
              <a:rPr lang="es-AR" sz="2500" b="1" dirty="0" smtClean="0">
                <a:latin typeface="Tempus Sans ITC" panose="04020404030D07020202" pitchFamily="82" charset="0"/>
              </a:rPr>
              <a:t>capitales de argentina de </a:t>
            </a:r>
            <a:r>
              <a:rPr lang="es-AR" sz="2500" b="1" dirty="0" smtClean="0">
                <a:latin typeface="Tempus Sans ITC" panose="04020404030D07020202" pitchFamily="82" charset="0"/>
              </a:rPr>
              <a:t>mas de 300K habitantes, secundario completo, titulares de tarjeta de crédito.   </a:t>
            </a:r>
            <a:endParaRPr lang="es-AR" sz="2500" b="1" u="sng" dirty="0">
              <a:latin typeface="Tempus Sans ITC" panose="04020404030D07020202" pitchFamily="82" charset="0"/>
            </a:endParaRPr>
          </a:p>
        </p:txBody>
      </p:sp>
      <p:grpSp>
        <p:nvGrpSpPr>
          <p:cNvPr id="6" name="Grupo 5"/>
          <p:cNvGrpSpPr/>
          <p:nvPr/>
        </p:nvGrpSpPr>
        <p:grpSpPr>
          <a:xfrm>
            <a:off x="946767" y="3217365"/>
            <a:ext cx="3181558" cy="2204389"/>
            <a:chOff x="842649" y="4283247"/>
            <a:chExt cx="3181558" cy="779703"/>
          </a:xfrm>
        </p:grpSpPr>
        <p:sp>
          <p:nvSpPr>
            <p:cNvPr id="27" name="Rectángulo redondeado 26"/>
            <p:cNvSpPr/>
            <p:nvPr/>
          </p:nvSpPr>
          <p:spPr>
            <a:xfrm>
              <a:off x="1319135" y="4283247"/>
              <a:ext cx="2293496" cy="779703"/>
            </a:xfrm>
            <a:prstGeom prst="roundRect">
              <a:avLst/>
            </a:prstGeom>
            <a:solidFill>
              <a:schemeClr val="accent1">
                <a:lumMod val="40000"/>
                <a:lumOff val="60000"/>
              </a:schemeClr>
            </a:solid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u="sng" dirty="0"/>
            </a:p>
          </p:txBody>
        </p:sp>
        <p:sp>
          <p:nvSpPr>
            <p:cNvPr id="33" name="Rectángulo 32"/>
            <p:cNvSpPr/>
            <p:nvPr/>
          </p:nvSpPr>
          <p:spPr>
            <a:xfrm>
              <a:off x="842649" y="4283247"/>
              <a:ext cx="3181558" cy="684803"/>
            </a:xfrm>
            <a:prstGeom prst="rect">
              <a:avLst/>
            </a:prstGeom>
          </p:spPr>
          <p:txBody>
            <a:bodyPr wrap="square">
              <a:spAutoFit/>
            </a:bodyPr>
            <a:lstStyle/>
            <a:p>
              <a:pPr algn="ctr">
                <a:lnSpc>
                  <a:spcPct val="150000"/>
                </a:lnSpc>
              </a:pPr>
              <a:r>
                <a:rPr lang="es-AR" sz="2800" b="1" dirty="0" smtClean="0">
                  <a:solidFill>
                    <a:srgbClr val="00B050"/>
                  </a:solidFill>
                  <a:latin typeface="Tempus Sans ITC" panose="04020404030D07020202" pitchFamily="82" charset="0"/>
                </a:rPr>
                <a:t>Segmento 1</a:t>
              </a:r>
              <a:endParaRPr lang="es-AR" sz="2800" b="1" dirty="0">
                <a:solidFill>
                  <a:srgbClr val="00B050"/>
                </a:solidFill>
                <a:latin typeface="Tempus Sans ITC" panose="04020404030D07020202" pitchFamily="82" charset="0"/>
              </a:endParaRPr>
            </a:p>
          </p:txBody>
        </p:sp>
      </p:grpSp>
      <p:grpSp>
        <p:nvGrpSpPr>
          <p:cNvPr id="7" name="Grupo 6"/>
          <p:cNvGrpSpPr/>
          <p:nvPr/>
        </p:nvGrpSpPr>
        <p:grpSpPr>
          <a:xfrm>
            <a:off x="9296198" y="2982407"/>
            <a:ext cx="2973184" cy="2275833"/>
            <a:chOff x="9311188" y="4279316"/>
            <a:chExt cx="2973184" cy="829024"/>
          </a:xfrm>
        </p:grpSpPr>
        <p:sp>
          <p:nvSpPr>
            <p:cNvPr id="38" name="Rectángulo redondeado 37"/>
            <p:cNvSpPr/>
            <p:nvPr/>
          </p:nvSpPr>
          <p:spPr>
            <a:xfrm>
              <a:off x="9668651" y="4283247"/>
              <a:ext cx="2173575" cy="825093"/>
            </a:xfrm>
            <a:prstGeom prst="roundRect">
              <a:avLst/>
            </a:prstGeom>
            <a:solidFill>
              <a:schemeClr val="accent1">
                <a:lumMod val="40000"/>
                <a:lumOff val="60000"/>
              </a:schemeClr>
            </a:solidFill>
            <a:ln w="57150">
              <a:solidFill>
                <a:srgbClr val="FFB51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u="sng" dirty="0"/>
            </a:p>
          </p:txBody>
        </p:sp>
        <p:sp>
          <p:nvSpPr>
            <p:cNvPr id="39" name="Rectángulo 38"/>
            <p:cNvSpPr/>
            <p:nvPr/>
          </p:nvSpPr>
          <p:spPr>
            <a:xfrm>
              <a:off x="9311188" y="4279316"/>
              <a:ext cx="2973184" cy="684803"/>
            </a:xfrm>
            <a:prstGeom prst="rect">
              <a:avLst/>
            </a:prstGeom>
          </p:spPr>
          <p:txBody>
            <a:bodyPr wrap="square">
              <a:spAutoFit/>
            </a:bodyPr>
            <a:lstStyle/>
            <a:p>
              <a:pPr algn="ctr">
                <a:lnSpc>
                  <a:spcPct val="150000"/>
                </a:lnSpc>
              </a:pPr>
              <a:r>
                <a:rPr lang="es-AR" sz="2800" b="1" dirty="0" smtClean="0">
                  <a:solidFill>
                    <a:srgbClr val="FFB514"/>
                  </a:solidFill>
                  <a:latin typeface="Tempus Sans ITC" panose="04020404030D07020202" pitchFamily="82" charset="0"/>
                </a:rPr>
                <a:t>Segmento 3</a:t>
              </a:r>
              <a:endParaRPr lang="es-AR" sz="2800" b="1" dirty="0">
                <a:solidFill>
                  <a:srgbClr val="FFB514"/>
                </a:solidFill>
                <a:latin typeface="Tempus Sans ITC" panose="04020404030D07020202" pitchFamily="82" charset="0"/>
              </a:endParaRPr>
            </a:p>
          </p:txBody>
        </p:sp>
      </p:grpSp>
      <p:grpSp>
        <p:nvGrpSpPr>
          <p:cNvPr id="4" name="Grupo 3"/>
          <p:cNvGrpSpPr/>
          <p:nvPr/>
        </p:nvGrpSpPr>
        <p:grpSpPr>
          <a:xfrm>
            <a:off x="5344567" y="2829310"/>
            <a:ext cx="3181558" cy="2556121"/>
            <a:chOff x="6324413" y="2677946"/>
            <a:chExt cx="3181558" cy="2556121"/>
          </a:xfrm>
        </p:grpSpPr>
        <p:sp>
          <p:nvSpPr>
            <p:cNvPr id="36" name="Rectángulo redondeado 35"/>
            <p:cNvSpPr/>
            <p:nvPr/>
          </p:nvSpPr>
          <p:spPr>
            <a:xfrm>
              <a:off x="6531977" y="2757557"/>
              <a:ext cx="2776907" cy="2476510"/>
            </a:xfrm>
            <a:prstGeom prst="roundRect">
              <a:avLst/>
            </a:prstGeom>
            <a:solidFill>
              <a:schemeClr val="accent1">
                <a:lumMod val="40000"/>
                <a:lumOff val="60000"/>
              </a:schemeClr>
            </a:solid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u="sng" dirty="0"/>
            </a:p>
          </p:txBody>
        </p:sp>
        <p:sp>
          <p:nvSpPr>
            <p:cNvPr id="37" name="Rectángulo 36"/>
            <p:cNvSpPr/>
            <p:nvPr/>
          </p:nvSpPr>
          <p:spPr>
            <a:xfrm>
              <a:off x="6324413" y="2677946"/>
              <a:ext cx="3181558" cy="769441"/>
            </a:xfrm>
            <a:prstGeom prst="rect">
              <a:avLst/>
            </a:prstGeom>
          </p:spPr>
          <p:txBody>
            <a:bodyPr wrap="square">
              <a:spAutoFit/>
            </a:bodyPr>
            <a:lstStyle/>
            <a:p>
              <a:pPr algn="ctr">
                <a:lnSpc>
                  <a:spcPct val="150000"/>
                </a:lnSpc>
              </a:pPr>
              <a:r>
                <a:rPr lang="es-AR" sz="3200" b="1" u="sng" dirty="0" smtClean="0">
                  <a:solidFill>
                    <a:srgbClr val="C55A11"/>
                  </a:solidFill>
                  <a:latin typeface="Tempus Sans ITC" panose="04020404030D07020202" pitchFamily="82" charset="0"/>
                </a:rPr>
                <a:t>Segmento 2</a:t>
              </a:r>
              <a:endParaRPr lang="es-AR" sz="3200" b="1" u="sng" dirty="0">
                <a:solidFill>
                  <a:srgbClr val="C55A11"/>
                </a:solidFill>
                <a:latin typeface="Tempus Sans ITC" panose="04020404030D07020202" pitchFamily="82" charset="0"/>
              </a:endParaRPr>
            </a:p>
          </p:txBody>
        </p:sp>
        <p:pic>
          <p:nvPicPr>
            <p:cNvPr id="18" name="Imagen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27432" y="3813297"/>
              <a:ext cx="1317706" cy="1295043"/>
            </a:xfrm>
            <a:prstGeom prst="rect">
              <a:avLst/>
            </a:prstGeom>
          </p:spPr>
        </p:pic>
        <p:sp>
          <p:nvSpPr>
            <p:cNvPr id="40" name="Rectángulo 39"/>
            <p:cNvSpPr/>
            <p:nvPr/>
          </p:nvSpPr>
          <p:spPr>
            <a:xfrm>
              <a:off x="6608057" y="3189475"/>
              <a:ext cx="2690351" cy="600164"/>
            </a:xfrm>
            <a:prstGeom prst="rect">
              <a:avLst/>
            </a:prstGeom>
          </p:spPr>
          <p:txBody>
            <a:bodyPr wrap="square">
              <a:spAutoFit/>
            </a:bodyPr>
            <a:lstStyle/>
            <a:p>
              <a:pPr algn="ctr">
                <a:lnSpc>
                  <a:spcPct val="150000"/>
                </a:lnSpc>
              </a:pPr>
              <a:r>
                <a:rPr lang="es-AR" sz="2400" b="1" dirty="0" smtClean="0">
                  <a:solidFill>
                    <a:srgbClr val="C55A11"/>
                  </a:solidFill>
                  <a:latin typeface="Tempus Sans ITC" panose="04020404030D07020202" pitchFamily="82" charset="0"/>
                </a:rPr>
                <a:t>Customer Persona</a:t>
              </a:r>
              <a:endParaRPr lang="es-AR" sz="2400" b="1" dirty="0">
                <a:solidFill>
                  <a:srgbClr val="C55A11"/>
                </a:solidFill>
                <a:latin typeface="Tempus Sans ITC" panose="04020404030D07020202" pitchFamily="82" charset="0"/>
              </a:endParaRPr>
            </a:p>
          </p:txBody>
        </p:sp>
      </p:grpSp>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366500" y="6032500"/>
            <a:ext cx="609600" cy="609600"/>
          </a:xfrm>
          <a:prstGeom prst="rect">
            <a:avLst/>
          </a:prstGeom>
        </p:spPr>
      </p:pic>
      <p:sp>
        <p:nvSpPr>
          <p:cNvPr id="28" name="CuadroTexto 27">
            <a:hlinkClick r:id="rId9"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custDataLst>
      <p:tags r:id="rId1"/>
    </p:custDataLst>
    <p:extLst>
      <p:ext uri="{BB962C8B-B14F-4D97-AF65-F5344CB8AC3E}">
        <p14:creationId xmlns:p14="http://schemas.microsoft.com/office/powerpoint/2010/main" val="550069688"/>
      </p:ext>
    </p:extLst>
  </p:cSld>
  <p:clrMapOvr>
    <a:masterClrMapping/>
  </p:clrMapOvr>
  <mc:AlternateContent xmlns:mc="http://schemas.openxmlformats.org/markup-compatibility/2006">
    <mc:Choice xmlns:p14="http://schemas.microsoft.com/office/powerpoint/2010/main" Requires="p14">
      <p:transition spd="slow" p14:dur="2000" advTm="70300"/>
    </mc:Choice>
    <mc:Fallback>
      <p:transition spd="slow" advTm="70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27" fill="hold" display="0">
                  <p:stCondLst>
                    <p:cond delay="indefinite"/>
                  </p:stCondLst>
                  <p:endCondLst>
                    <p:cond evt="onStopAudio" delay="0">
                      <p:tgtEl>
                        <p:sldTgt/>
                      </p:tgtEl>
                    </p:cond>
                  </p:endCondLst>
                </p:cTn>
                <p:tgtEl>
                  <p:spTgt spid="13"/>
                </p:tgtEl>
              </p:cMediaNode>
            </p:audio>
          </p:childTnLst>
        </p:cTn>
      </p:par>
    </p:tnLst>
    <p:bldLst>
      <p:bldP spid="5" grpId="0" animBg="1"/>
      <p:bldP spid="22" grpId="0"/>
      <p:bldP spid="14" grpId="0" animBg="1"/>
      <p:bldP spid="29" grpId="0"/>
    </p:bldLst>
  </p:timing>
  <p:extLst>
    <p:ext uri="{3A86A75C-4F4B-4683-9AE1-C65F6400EC91}">
      <p14:laserTraceLst xmlns:p14="http://schemas.microsoft.com/office/powerpoint/2010/main">
        <p14:tracePtLst>
          <p14:tracePt t="38905" x="7143750" y="4921250"/>
          <p14:tracePt t="39024" x="0" y="0"/>
        </p14:tracePtLst>
        <p14:tracePtLst>
          <p14:tracePt t="39080" x="7143750" y="4921250"/>
          <p14:tracePt t="39504" x="7213600" y="4902200"/>
          <p14:tracePt t="39515" x="7270750" y="4883150"/>
          <p14:tracePt t="39528" x="7416800" y="4806950"/>
          <p14:tracePt t="39539" x="7473950" y="4762500"/>
          <p14:tracePt t="39555" x="7645400" y="4629150"/>
          <p14:tracePt t="39572" x="7785100" y="4502150"/>
          <p14:tracePt t="39575" x="7835900" y="4432300"/>
          <p14:tracePt t="39589" x="7880350" y="4356100"/>
          <p14:tracePt t="39606" x="7931150" y="4210050"/>
          <p14:tracePt t="39609" x="7937500" y="4133850"/>
          <p14:tracePt t="39624" x="7962900" y="4006850"/>
          <p14:tracePt t="39639" x="7988300" y="3892550"/>
          <p14:tracePt t="39655" x="8001000" y="3771900"/>
          <p14:tracePt t="39672" x="8020050" y="3676650"/>
          <p14:tracePt t="39689" x="8020050" y="3556000"/>
          <p14:tracePt t="39706" x="8026400" y="3460750"/>
          <p14:tracePt t="39722" x="8026400" y="3371850"/>
          <p14:tracePt t="39739" x="8026400" y="3289300"/>
          <p14:tracePt t="39742" x="8026400" y="3232150"/>
          <p14:tracePt t="39756" x="8026400" y="3200400"/>
          <p14:tracePt t="39775" x="7956550" y="3060700"/>
          <p14:tracePt t="39790" x="7912100" y="2984500"/>
          <p14:tracePt t="39807" x="7848600" y="2921000"/>
          <p14:tracePt t="39824" x="7778750" y="2851150"/>
          <p14:tracePt t="39840" x="7664450" y="2768600"/>
          <p14:tracePt t="39857" x="7531100" y="2679700"/>
          <p14:tracePt t="39874" x="7391400" y="2616200"/>
          <p14:tracePt t="39890" x="7327900" y="2609850"/>
          <p14:tracePt t="39907" x="7270750" y="2603500"/>
          <p14:tracePt t="39924" x="7181850" y="2603500"/>
          <p14:tracePt t="39941" x="7067550" y="2603500"/>
          <p14:tracePt t="39943" x="7004050" y="2603500"/>
          <p14:tracePt t="39958" x="6838950" y="2628900"/>
          <p14:tracePt t="39976" x="6673850" y="2679700"/>
          <p14:tracePt t="39991" x="6521450" y="2724150"/>
          <p14:tracePt t="40008" x="6400800" y="2755900"/>
          <p14:tracePt t="40025" x="6280150" y="2800350"/>
          <p14:tracePt t="40041" x="6165850" y="2838450"/>
          <p14:tracePt t="40058" x="6096000" y="2870200"/>
          <p14:tracePt t="40075" x="6051550" y="2901950"/>
          <p14:tracePt t="40092" x="5994400" y="2952750"/>
          <p14:tracePt t="40108" x="5949950" y="2997200"/>
          <p14:tracePt t="40111" x="5918200" y="3035300"/>
          <p14:tracePt t="40125" x="5892800" y="3079750"/>
          <p14:tracePt t="40142" x="5829300" y="3168650"/>
          <p14:tracePt t="40144" x="5797550" y="3225800"/>
          <p14:tracePt t="40159" x="5753100" y="3321050"/>
          <p14:tracePt t="40176" x="5721350" y="3422650"/>
          <p14:tracePt t="40192" x="5683250" y="3492500"/>
          <p14:tracePt t="40209" x="5676900" y="3536950"/>
          <p14:tracePt t="40225" x="5670550" y="3568700"/>
          <p14:tracePt t="40242" x="5670550" y="3594100"/>
          <p14:tracePt t="40259" x="5670550" y="3638550"/>
          <p14:tracePt t="40276" x="5670550" y="3651250"/>
          <p14:tracePt t="40279" x="5670550" y="3657600"/>
          <p14:tracePt t="40293" x="5670550" y="3663950"/>
          <p14:tracePt t="40309" x="5670550" y="3670300"/>
          <p14:tracePt t="40326" x="5670550" y="3689350"/>
          <p14:tracePt t="40345" x="5683250" y="3708400"/>
          <p14:tracePt t="40359" x="5683250" y="3721100"/>
          <p14:tracePt t="40376" x="5683250" y="3740150"/>
          <p14:tracePt t="40395" x="5683250" y="3746500"/>
          <p14:tracePt t="40415" x="5683250" y="3759200"/>
          <p14:tracePt t="41377" x="5683250" y="3797300"/>
          <p14:tracePt t="41388" x="5683250" y="3822700"/>
          <p14:tracePt t="41403" x="5683250" y="3886200"/>
          <p14:tracePt t="41419" x="5683250" y="3943350"/>
          <p14:tracePt t="41435" x="5683250" y="3981450"/>
          <p14:tracePt t="41449" x="5689600" y="4019550"/>
          <p14:tracePt t="41466" x="5708650" y="4051300"/>
          <p14:tracePt t="41483" x="5721350" y="4076700"/>
          <p14:tracePt t="41500" x="5740400" y="4108450"/>
          <p14:tracePt t="41517" x="5759450" y="4127500"/>
          <p14:tracePt t="41533" x="5803900" y="4146550"/>
          <p14:tracePt t="41536" x="5822950" y="4159250"/>
          <p14:tracePt t="41551" x="5873750" y="4184650"/>
          <p14:tracePt t="41567" x="5943600" y="4222750"/>
          <p14:tracePt t="41584" x="6019800" y="4267200"/>
          <p14:tracePt t="41601" x="6089650" y="4298950"/>
          <p14:tracePt t="41617" x="6191250" y="4349750"/>
          <p14:tracePt t="41634" x="6267450" y="4387850"/>
          <p14:tracePt t="41651" x="6362700" y="4432300"/>
          <p14:tracePt t="41667" x="6483350" y="4489450"/>
          <p14:tracePt t="41685" x="6661150" y="4540250"/>
          <p14:tracePt t="41701" x="6832600" y="4591050"/>
          <p14:tracePt t="41703" x="6908800" y="4603750"/>
          <p14:tracePt t="41718" x="7004050" y="4629150"/>
          <p14:tracePt t="41736" x="7302500" y="4648200"/>
          <p14:tracePt t="41751" x="7512050" y="4648200"/>
          <p14:tracePt t="41768" x="7708900" y="4648200"/>
          <p14:tracePt t="41786" x="7880350" y="4616450"/>
          <p14:tracePt t="41801" x="7962900" y="4591050"/>
          <p14:tracePt t="41819" x="8026400" y="4540250"/>
          <p14:tracePt t="41836" x="8108950" y="4451350"/>
          <p14:tracePt t="41852" x="8159750" y="4375150"/>
          <p14:tracePt t="41869" x="8242300" y="4248150"/>
          <p14:tracePt t="41872" x="8280400" y="4178300"/>
          <p14:tracePt t="41886" x="8312150" y="4114800"/>
          <p14:tracePt t="41902" x="8382000" y="3981450"/>
          <p14:tracePt t="41920" x="8426450" y="3810000"/>
          <p14:tracePt t="41936" x="8451850" y="3733800"/>
          <p14:tracePt t="41953" x="8451850" y="3638550"/>
          <p14:tracePt t="41969" x="8451850" y="3575050"/>
          <p14:tracePt t="41986" x="8451850" y="3511550"/>
          <p14:tracePt t="42003" x="8439150" y="3467100"/>
          <p14:tracePt t="42019" x="8401050" y="3371850"/>
          <p14:tracePt t="42036" x="8337550" y="3276600"/>
          <p14:tracePt t="42053" x="8293100" y="3200400"/>
          <p14:tracePt t="42056" x="8267700" y="3155950"/>
          <p14:tracePt t="42070" x="8255000" y="3117850"/>
          <p14:tracePt t="42087" x="8185150" y="2997200"/>
          <p14:tracePt t="42105" x="8128000" y="2921000"/>
          <p14:tracePt t="42120" x="8051800" y="2844800"/>
          <p14:tracePt t="42137" x="7950200" y="2781300"/>
          <p14:tracePt t="42155" x="7829550" y="2724150"/>
          <p14:tracePt t="42170" x="7708900" y="2692400"/>
          <p14:tracePt t="42187" x="7569200" y="2667000"/>
          <p14:tracePt t="42206" x="7416800" y="2647950"/>
          <p14:tracePt t="42221" x="7245350" y="2647950"/>
          <p14:tracePt t="42224" x="7156450" y="2647950"/>
          <p14:tracePt t="42238" x="7099300" y="2647950"/>
          <p14:tracePt t="42257" x="6838950" y="2647950"/>
          <p14:tracePt t="42272" x="6673850" y="2705100"/>
          <p14:tracePt t="42288" x="6527800" y="2743200"/>
          <p14:tracePt t="42305" x="6394450" y="2794000"/>
          <p14:tracePt t="42321" x="6254750" y="2851150"/>
          <p14:tracePt t="42338" x="6108700" y="2921000"/>
          <p14:tracePt t="42355" x="5943600" y="3016250"/>
          <p14:tracePt t="42372" x="5772150" y="3143250"/>
          <p14:tracePt t="42388" x="5651500" y="3244850"/>
          <p14:tracePt t="42405" x="5581650" y="3352800"/>
          <p14:tracePt t="42422" x="5530850" y="3460750"/>
          <p14:tracePt t="42424" x="5499100" y="3511550"/>
          <p14:tracePt t="42440" x="5467350" y="3587750"/>
          <p14:tracePt t="42456" x="5454650" y="3644900"/>
          <p14:tracePt t="42473" x="5435600" y="3702050"/>
          <p14:tracePt t="42489" x="5435600" y="3771900"/>
          <p14:tracePt t="42506" x="5435600" y="3860800"/>
          <p14:tracePt t="42522" x="5454650" y="3949700"/>
          <p14:tracePt t="42540" x="5473700" y="4038600"/>
          <p14:tracePt t="42556" x="5511800" y="4152900"/>
          <p14:tracePt t="42573" x="5549900" y="4235450"/>
          <p14:tracePt t="42576" x="5575300" y="4273550"/>
          <p14:tracePt t="42590" x="5594350" y="4311650"/>
          <p14:tracePt t="42607" x="5651500" y="4394200"/>
          <p14:tracePt t="42624" x="5765800" y="4540250"/>
          <p14:tracePt t="42642" x="5854700" y="4648200"/>
          <p14:tracePt t="42657" x="5981700" y="4749800"/>
          <p14:tracePt t="42674" x="6127750" y="4845050"/>
          <p14:tracePt t="42690" x="6305550" y="4933950"/>
          <p14:tracePt t="42707" x="6477000" y="5029200"/>
          <p14:tracePt t="42724" x="6673850" y="5118100"/>
          <p14:tracePt t="42742" x="6838950" y="5187950"/>
          <p14:tracePt t="42757" x="6978650" y="5251450"/>
          <p14:tracePt t="42760" x="7048500" y="5283200"/>
          <p14:tracePt t="42776" x="7200900" y="5334000"/>
          <p14:tracePt t="42791" x="7385050" y="5365750"/>
          <p14:tracePt t="42808" x="7594600" y="5365750"/>
          <p14:tracePt t="42826" x="7835900" y="5365750"/>
          <p14:tracePt t="42843" x="8026400" y="5365750"/>
          <p14:tracePt t="42858" x="8185150" y="5359400"/>
          <p14:tracePt t="42876" x="8267700" y="5327650"/>
          <p14:tracePt t="42891" x="8362950" y="5289550"/>
          <p14:tracePt t="42897" x="8375650" y="5276850"/>
          <p14:tracePt t="42909" x="8407400" y="5257800"/>
          <p14:tracePt t="42926" x="8477250" y="5207000"/>
          <p14:tracePt t="42928" x="8528050" y="5162550"/>
          <p14:tracePt t="42942" x="8566150" y="5118100"/>
          <p14:tracePt t="42958" x="8642350" y="5016500"/>
          <p14:tracePt t="42977" x="8731250" y="4806950"/>
          <p14:tracePt t="42992" x="8820150" y="4660900"/>
          <p14:tracePt t="43010" x="8870950" y="4540250"/>
          <p14:tracePt t="43026" x="8934450" y="4394200"/>
          <p14:tracePt t="43043" x="8985250" y="4248150"/>
          <p14:tracePt t="43059" x="8997950" y="4121150"/>
          <p14:tracePt t="43076" x="8997950" y="3994150"/>
          <p14:tracePt t="43093" x="8997950" y="3898900"/>
          <p14:tracePt t="43110" x="8997950" y="3822700"/>
          <p14:tracePt t="43112" x="8997950" y="3790950"/>
          <p14:tracePt t="43126" x="8997950" y="3759200"/>
          <p14:tracePt t="43143" x="8978900" y="3600450"/>
          <p14:tracePt t="43160" x="8953500" y="3505200"/>
          <p14:tracePt t="43176" x="8915400" y="3403600"/>
          <p14:tracePt t="43193" x="8858250" y="3295650"/>
          <p14:tracePt t="43210" x="8813800" y="3219450"/>
          <p14:tracePt t="43227" x="8756650" y="3136900"/>
          <p14:tracePt t="43244" x="8705850" y="3060700"/>
          <p14:tracePt t="43260" x="8648700" y="3003550"/>
          <p14:tracePt t="43277" x="8553450" y="2901950"/>
          <p14:tracePt t="43296" x="8337550" y="2787650"/>
          <p14:tracePt t="43311" x="8267700" y="2743200"/>
          <p14:tracePt t="43328" x="8077200" y="2647950"/>
          <p14:tracePt t="43345" x="7962900" y="2609850"/>
          <p14:tracePt t="43361" x="7842250" y="2571750"/>
          <p14:tracePt t="43378" x="7721600" y="2533650"/>
          <p14:tracePt t="43397" x="7588250" y="2495550"/>
          <p14:tracePt t="43411" x="7429500" y="2476500"/>
          <p14:tracePt t="43428" x="7308850" y="2451100"/>
          <p14:tracePt t="43446" x="7219950" y="2451100"/>
          <p14:tracePt t="43462" x="7118350" y="2451100"/>
          <p14:tracePt t="43464" x="7061200" y="2457450"/>
          <p14:tracePt t="43478" x="6997700" y="2463800"/>
          <p14:tracePt t="43497" x="6788150" y="2495550"/>
          <p14:tracePt t="43512" x="6661150" y="2540000"/>
          <p14:tracePt t="43529" x="6496050" y="2584450"/>
          <p14:tracePt t="43547" x="6299200" y="2641600"/>
          <p14:tracePt t="43562" x="6051550" y="2724150"/>
          <p14:tracePt t="43579" x="5892800" y="2774950"/>
          <p14:tracePt t="43597" x="5791200" y="2806700"/>
          <p14:tracePt t="43612" x="5676900" y="2851150"/>
          <p14:tracePt t="43629" x="5549900" y="2927350"/>
          <p14:tracePt t="43646" x="5435600" y="3003550"/>
          <p14:tracePt t="43648" x="5391150" y="3054350"/>
          <p14:tracePt t="43664" x="5302250" y="3162300"/>
          <p14:tracePt t="43680" x="5232400" y="3263900"/>
          <p14:tracePt t="43699" x="5168900" y="3390900"/>
          <p14:tracePt t="43713" x="5149850" y="3511550"/>
          <p14:tracePt t="43730" x="5124450" y="3670300"/>
          <p14:tracePt t="43747" x="5086350" y="3854450"/>
          <p14:tracePt t="43763" x="5067300" y="4013200"/>
          <p14:tracePt t="43780" x="5067300" y="4184650"/>
          <p14:tracePt t="43797" x="5067300" y="4330700"/>
          <p14:tracePt t="43814" x="5124450" y="4483100"/>
          <p14:tracePt t="43818" x="5168900" y="4572000"/>
          <p14:tracePt t="43830" x="5194300" y="4641850"/>
          <p14:tracePt t="43847" x="5321300" y="4851400"/>
          <p14:tracePt t="43866" x="5422900" y="4972050"/>
          <p14:tracePt t="43881" x="5511800" y="5060950"/>
          <p14:tracePt t="43899" x="5613400" y="5124450"/>
          <p14:tracePt t="43917" x="5708650" y="5168900"/>
          <p14:tracePt t="43931" x="5816600" y="5226050"/>
          <p14:tracePt t="43948" x="5899150" y="5257800"/>
          <p14:tracePt t="43966" x="5988050" y="5302250"/>
          <p14:tracePt t="43981" x="6083300" y="5359400"/>
          <p14:tracePt t="43998" x="6197600" y="5422900"/>
          <p14:tracePt t="44017" x="6419850" y="5511800"/>
          <p14:tracePt t="44032" x="6572250" y="5562600"/>
          <p14:tracePt t="44048" x="6737350" y="5594350"/>
          <p14:tracePt t="44065" x="6896100" y="5613400"/>
          <p14:tracePt t="44082" x="7073900" y="5613400"/>
          <p14:tracePt t="44099" x="7181850" y="5613400"/>
          <p14:tracePt t="44116" x="7245350" y="5600700"/>
          <p14:tracePt t="44132" x="7270750" y="5594350"/>
          <p14:tracePt t="44149" x="7283450" y="5575300"/>
          <p14:tracePt t="44166" x="7340600" y="5530850"/>
          <p14:tracePt t="44183" x="7372350" y="5467350"/>
          <p14:tracePt t="44185" x="7385050" y="5435600"/>
          <p14:tracePt t="44200" x="7429500" y="5359400"/>
          <p14:tracePt t="44218" x="7467600" y="5295900"/>
          <p14:tracePt t="44233" x="7512050" y="5213350"/>
          <p14:tracePt t="44250" x="7556500" y="5137150"/>
          <p14:tracePt t="44268" x="7620000" y="5060950"/>
          <p14:tracePt t="44283" x="7670800" y="4984750"/>
          <p14:tracePt t="44300" x="7689850" y="4927600"/>
          <p14:tracePt t="44318" x="7708900" y="4838700"/>
          <p14:tracePt t="44321" x="7708900" y="4775200"/>
          <p14:tracePt t="44335" x="7708900" y="4718050"/>
          <p14:tracePt t="44350" x="7721600" y="4610100"/>
          <p14:tracePt t="44367" x="7753350" y="4508500"/>
          <p14:tracePt t="44369" x="7785100" y="4464050"/>
          <p14:tracePt t="44384" x="7810500" y="4394200"/>
          <p14:tracePt t="44400" x="7829550" y="4330700"/>
          <p14:tracePt t="44417" x="7829550" y="4292600"/>
          <p14:tracePt t="44434" x="7829550" y="4254500"/>
          <p14:tracePt t="44451" x="7829550" y="4216400"/>
          <p14:tracePt t="44467" x="7829550" y="4178300"/>
          <p14:tracePt t="44485" x="7829550" y="4146550"/>
          <p14:tracePt t="44501" x="7816850" y="4095750"/>
          <p14:tracePt t="44505" x="7810500" y="4070350"/>
          <p14:tracePt t="44518" x="7791450" y="4044950"/>
          <p14:tracePt t="44537" x="7759700" y="4013200"/>
          <p14:tracePt t="44552" x="7689850" y="3994150"/>
          <p14:tracePt t="44568" x="7620000" y="3981450"/>
          <p14:tracePt t="44587" x="7569200" y="3949700"/>
          <p14:tracePt t="44602" x="7499350" y="3924300"/>
          <p14:tracePt t="44619" x="7385050" y="3892550"/>
          <p14:tracePt t="44636" x="7264400" y="3848100"/>
          <p14:tracePt t="44652" x="7175500" y="3835400"/>
          <p14:tracePt t="44669" x="7099300" y="3829050"/>
          <p14:tracePt t="44686" x="7010400" y="3816350"/>
          <p14:tracePt t="44702" x="6921500" y="3810000"/>
          <p14:tracePt t="44704" x="6877050" y="3810000"/>
          <p14:tracePt t="44720" x="6826250" y="3810000"/>
          <p14:tracePt t="44737" x="6692900" y="3810000"/>
          <p14:tracePt t="44752" x="6597650" y="3816350"/>
          <p14:tracePt t="44769" x="6502400" y="3848100"/>
          <p14:tracePt t="44786" x="6394450" y="3879850"/>
          <p14:tracePt t="44803" x="6311900" y="3924300"/>
          <p14:tracePt t="44820" x="6261100" y="3943350"/>
          <p14:tracePt t="44836" x="6191250" y="3987800"/>
          <p14:tracePt t="44853" x="6140450" y="4025900"/>
          <p14:tracePt t="44870" x="6070600" y="4083050"/>
          <p14:tracePt t="44872" x="6032500" y="4127500"/>
          <p14:tracePt t="44887" x="5994400" y="4165600"/>
          <p14:tracePt t="44904" x="5949950" y="4260850"/>
          <p14:tracePt t="44920" x="5930900" y="4324350"/>
          <p14:tracePt t="44937" x="5924550" y="4400550"/>
          <p14:tracePt t="44954" x="5924550" y="4508500"/>
          <p14:tracePt t="44970" x="5924550" y="4578350"/>
          <p14:tracePt t="44988" x="5930900" y="4679950"/>
          <p14:tracePt t="45004" x="5975350" y="4775200"/>
          <p14:tracePt t="45021" x="6051550" y="4883150"/>
          <p14:tracePt t="45037" x="6102350" y="4946650"/>
          <p14:tracePt t="45054" x="6159500" y="5003800"/>
          <p14:tracePt t="45057" x="6178550" y="5010150"/>
          <p14:tracePt t="45071" x="6203950" y="5035550"/>
          <p14:tracePt t="45089" x="6324600" y="5111750"/>
          <p14:tracePt t="45106" x="6400800" y="5149850"/>
          <p14:tracePt t="45122" x="6470650" y="5175250"/>
          <p14:tracePt t="45138" x="6604000" y="5219700"/>
          <p14:tracePt t="45156" x="6743700" y="5226050"/>
          <p14:tracePt t="45172" x="6908800" y="5226050"/>
          <p14:tracePt t="45188" x="7073900" y="5207000"/>
          <p14:tracePt t="45206" x="7207250" y="5156200"/>
          <p14:tracePt t="45222" x="7353300" y="5080000"/>
          <p14:tracePt t="45224" x="7423150" y="5029200"/>
          <p14:tracePt t="45239" x="7486650" y="4978400"/>
          <p14:tracePt t="45257" x="7645400" y="4787900"/>
          <p14:tracePt t="45272" x="7708900" y="4686300"/>
          <p14:tracePt t="45289" x="7753350" y="4591050"/>
          <p14:tracePt t="45307" x="7778750" y="4483100"/>
          <p14:tracePt t="45322" x="7778750" y="4356100"/>
          <p14:tracePt t="45339" x="7778750" y="4203700"/>
          <p14:tracePt t="45357" x="7740650" y="4083050"/>
          <p14:tracePt t="45373" x="7702550" y="3968750"/>
          <p14:tracePt t="45390" x="7658100" y="3898900"/>
          <p14:tracePt t="45392" x="7645400" y="3879850"/>
          <p14:tracePt t="45407" x="7626350" y="3860800"/>
          <p14:tracePt t="45424" x="7556500" y="3790950"/>
          <p14:tracePt t="45441" x="7486650" y="3765550"/>
          <p14:tracePt t="45457" x="7448550" y="3746500"/>
          <p14:tracePt t="45473" x="7397750" y="3746500"/>
          <p14:tracePt t="45490" x="7346950" y="3740150"/>
          <p14:tracePt t="45507" x="7315200" y="3721100"/>
          <p14:tracePt t="45524" x="7277100" y="3695700"/>
          <p14:tracePt t="45541" x="7162800" y="3663950"/>
          <p14:tracePt t="45557" x="7054850" y="3632200"/>
          <p14:tracePt t="45574" x="6927850" y="3625850"/>
          <p14:tracePt t="45577" x="6864350" y="3625850"/>
          <p14:tracePt t="45591" x="6800850" y="3625850"/>
          <p14:tracePt t="45608" x="6635750" y="3625850"/>
          <p14:tracePt t="45626" x="6540500" y="3638550"/>
          <p14:tracePt t="45641" x="6445250" y="3689350"/>
          <p14:tracePt t="45658" x="6350000" y="3733800"/>
          <p14:tracePt t="45676" x="6273800" y="3797300"/>
          <p14:tracePt t="45691" x="6229350" y="3841750"/>
          <p14:tracePt t="45709" x="6203950" y="3879850"/>
          <p14:tracePt t="45727" x="6165850" y="3943350"/>
          <p14:tracePt t="45742" x="6146800" y="3994150"/>
          <p14:tracePt t="45745" x="6134100" y="4038600"/>
          <p14:tracePt t="45759" x="6127750" y="4089400"/>
          <p14:tracePt t="45777" x="6096000" y="4210050"/>
          <p14:tracePt t="45793" x="6096000" y="4279900"/>
          <p14:tracePt t="45809" x="6096000" y="4330700"/>
          <p14:tracePt t="45826" x="6108700" y="4381500"/>
          <p14:tracePt t="45842" x="6172200" y="4483100"/>
          <p14:tracePt t="45859" x="6210300" y="4527550"/>
          <p14:tracePt t="45876" x="6248400" y="4584700"/>
          <p14:tracePt t="45893" x="6305550" y="4622800"/>
          <p14:tracePt t="45910" x="6350000" y="4654550"/>
          <p14:tracePt t="45926" x="6400800" y="4692650"/>
          <p14:tracePt t="45928" x="6426200" y="4699000"/>
          <p14:tracePt t="45943" x="6457950" y="4724400"/>
          <p14:tracePt t="45961" x="6584950" y="4787900"/>
          <p14:tracePt t="45978" x="6635750" y="4806950"/>
          <p14:tracePt t="45993" x="6692900" y="4838700"/>
          <p14:tracePt t="46010" x="6750050" y="4857750"/>
          <p14:tracePt t="46027" x="6781800" y="4864100"/>
          <p14:tracePt t="46043" x="6813550" y="4870450"/>
          <p14:tracePt t="46060" x="6832600" y="4870450"/>
          <p14:tracePt t="46078" x="6870700" y="4883150"/>
          <p14:tracePt t="46094" x="6915150" y="4889500"/>
          <p14:tracePt t="46111" x="6991350" y="4889500"/>
          <p14:tracePt t="46127" x="7067550" y="4889500"/>
          <p14:tracePt t="46130" x="7092950" y="4889500"/>
          <p14:tracePt t="46146" x="7124700" y="4889500"/>
          <p14:tracePt t="46161" x="7156450" y="4889500"/>
          <p14:tracePt t="46178" x="7169150" y="4889500"/>
          <p14:tracePt t="46194" x="7175500" y="4889500"/>
          <p14:tracePt t="46211" x="7188200" y="4889500"/>
          <p14:tracePt t="46228" x="7194550" y="4889500"/>
          <p14:tracePt t="46246" x="7213600" y="4889500"/>
          <p14:tracePt t="46262" x="7219950" y="4883150"/>
          <p14:tracePt t="46279" x="7245350" y="4876800"/>
          <p14:tracePt t="46281" x="7270750" y="4876800"/>
          <p14:tracePt t="46298" x="7308850" y="4864100"/>
          <p14:tracePt t="46312" x="7321550" y="4864100"/>
          <p14:tracePt t="46329" x="7327900" y="4864100"/>
          <p14:tracePt t="48364" x="7327900" y="4857750"/>
          <p14:tracePt t="48381" x="7416800" y="4654550"/>
          <p14:tracePt t="48391" x="7429500" y="4622800"/>
          <p14:tracePt t="48410" x="7550150" y="4419600"/>
          <p14:tracePt t="48425" x="7588250" y="4337050"/>
          <p14:tracePt t="48442" x="7594600" y="4273550"/>
          <p14:tracePt t="48458" x="7594600" y="4267200"/>
          <p14:tracePt t="48475" x="7594600" y="4254500"/>
          <p14:tracePt t="48570" x="7588250" y="4254500"/>
          <p14:tracePt t="48586" x="7575550" y="4273550"/>
          <p14:tracePt t="48595" x="7575550" y="4305300"/>
          <p14:tracePt t="48612" x="7575550" y="4419600"/>
          <p14:tracePt t="48627" x="7600950" y="4565650"/>
          <p14:tracePt t="48642" x="7632700" y="4641850"/>
          <p14:tracePt t="48659" x="7664450" y="4724400"/>
          <p14:tracePt t="48677" x="7670800" y="4756150"/>
          <p14:tracePt t="48693" x="7670800" y="4762500"/>
          <p14:tracePt t="48778" x="7670800" y="4730750"/>
          <p14:tracePt t="48787" x="7670800" y="4705350"/>
          <p14:tracePt t="48795" x="7670800" y="4667250"/>
          <p14:tracePt t="48811" x="7670800" y="4565650"/>
          <p14:tracePt t="48829" x="7677150" y="4489450"/>
          <p14:tracePt t="48844" x="7677150" y="4470400"/>
          <p14:tracePt t="48861" x="7683500" y="4457700"/>
          <p14:tracePt t="48914" x="7683500" y="4464050"/>
          <p14:tracePt t="48922" x="7683500" y="4495800"/>
          <p14:tracePt t="48931" x="7683500" y="4540250"/>
          <p14:tracePt t="48945" x="7683500" y="4635500"/>
          <p14:tracePt t="48961" x="7689850" y="4673600"/>
          <p14:tracePt t="48978" x="7696200" y="4692650"/>
          <p14:tracePt t="48994" x="7696200" y="4699000"/>
          <p14:tracePt t="49210"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262896">
            <a:off x="464780" y="352434"/>
            <a:ext cx="1515899" cy="1515899"/>
          </a:xfrm>
          <a:prstGeom prst="rect">
            <a:avLst/>
          </a:prstGeom>
        </p:spPr>
      </p:pic>
      <p:sp>
        <p:nvSpPr>
          <p:cNvPr id="3" name="Rectángulo 2"/>
          <p:cNvSpPr/>
          <p:nvPr/>
        </p:nvSpPr>
        <p:spPr>
          <a:xfrm>
            <a:off x="4024207" y="29201"/>
            <a:ext cx="4194927" cy="738664"/>
          </a:xfrm>
          <a:prstGeom prst="rect">
            <a:avLst/>
          </a:prstGeom>
        </p:spPr>
        <p:txBody>
          <a:bodyPr wrap="square">
            <a:spAutoFit/>
          </a:bodyPr>
          <a:lstStyle/>
          <a:p>
            <a:pPr algn="ctr">
              <a:lnSpc>
                <a:spcPct val="150000"/>
              </a:lnSpc>
            </a:pPr>
            <a:r>
              <a:rPr lang="es-AR" sz="2800" b="1" u="sng" dirty="0" smtClean="0">
                <a:solidFill>
                  <a:schemeClr val="bg1"/>
                </a:solidFill>
                <a:latin typeface="Tempus Sans ITC" panose="04020404030D07020202" pitchFamily="82" charset="0"/>
              </a:rPr>
              <a:t>Segmentos </a:t>
            </a:r>
            <a:r>
              <a:rPr lang="es-AR" sz="2800" b="1" u="sng" dirty="0">
                <a:solidFill>
                  <a:schemeClr val="bg1"/>
                </a:solidFill>
                <a:latin typeface="Tempus Sans ITC" panose="04020404030D07020202" pitchFamily="82" charset="0"/>
              </a:rPr>
              <a:t>de </a:t>
            </a:r>
            <a:r>
              <a:rPr lang="es-AR" sz="2800" b="1" u="sng" dirty="0" smtClean="0">
                <a:solidFill>
                  <a:schemeClr val="bg1"/>
                </a:solidFill>
                <a:latin typeface="Tempus Sans ITC" panose="04020404030D07020202" pitchFamily="82" charset="0"/>
              </a:rPr>
              <a:t>Audiencia</a:t>
            </a:r>
            <a:endParaRPr lang="es-AR" sz="2800" b="1" u="sng" dirty="0">
              <a:solidFill>
                <a:schemeClr val="bg1"/>
              </a:solidFill>
              <a:latin typeface="Tempus Sans ITC" panose="04020404030D07020202" pitchFamily="82" charset="0"/>
            </a:endParaRPr>
          </a:p>
        </p:txBody>
      </p:sp>
      <p:sp>
        <p:nvSpPr>
          <p:cNvPr id="4" name="Rectángulo 3"/>
          <p:cNvSpPr/>
          <p:nvPr/>
        </p:nvSpPr>
        <p:spPr>
          <a:xfrm rot="16200000">
            <a:off x="-1879722" y="2833880"/>
            <a:ext cx="5701691" cy="830997"/>
          </a:xfrm>
          <a:prstGeom prst="rect">
            <a:avLst/>
          </a:prstGeom>
        </p:spPr>
        <p:txBody>
          <a:bodyPr wrap="square">
            <a:spAutoFit/>
          </a:bodyPr>
          <a:lstStyle/>
          <a:p>
            <a:pPr algn="ctr"/>
            <a:r>
              <a:rPr lang="es-AR" sz="4800" b="1" dirty="0" smtClean="0">
                <a:solidFill>
                  <a:schemeClr val="bg1"/>
                </a:solidFill>
                <a:latin typeface="Tempus Sans ITC" panose="04020404030D07020202" pitchFamily="82" charset="0"/>
              </a:rPr>
              <a:t>Customer Persona</a:t>
            </a:r>
            <a:endParaRPr lang="es-AR" sz="4800" b="1" dirty="0">
              <a:solidFill>
                <a:schemeClr val="bg1"/>
              </a:solidFill>
              <a:latin typeface="Tempus Sans ITC" panose="04020404030D07020202" pitchFamily="82" charset="0"/>
            </a:endParaRPr>
          </a:p>
        </p:txBody>
      </p:sp>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1349" y="767865"/>
            <a:ext cx="9276922" cy="5218265"/>
          </a:xfrm>
          <a:prstGeom prst="rect">
            <a:avLst/>
          </a:prstGeom>
        </p:spPr>
      </p:pic>
      <p:pic>
        <p:nvPicPr>
          <p:cNvPr id="14" name="Audio 13">
            <a:hlinkClick r:id="" action="ppaction://media"/>
          </p:cNvPr>
          <p:cNvPicPr>
            <a:picLocks noChangeAspect="1"/>
          </p:cNvPicPr>
          <p:nvPr>
            <a:audioFile r:link="rId1"/>
            <p:extLst>
              <p:ext uri="{DAA4B4D4-6D71-4841-9C94-3DE7FCFB9230}">
                <p14:media xmlns:p14="http://schemas.microsoft.com/office/powerpoint/2010/main" r:embed="rId2">
                  <p14:trim end="24069.9387"/>
                </p14:media>
              </p:ext>
            </p:extLst>
          </p:nvPr>
        </p:nvPicPr>
        <p:blipFill>
          <a:blip r:embed="rId7"/>
          <a:stretch>
            <a:fillRect/>
          </a:stretch>
        </p:blipFill>
        <p:spPr>
          <a:xfrm>
            <a:off x="11366500" y="6032500"/>
            <a:ext cx="609600" cy="609600"/>
          </a:xfrm>
          <a:prstGeom prst="rect">
            <a:avLst/>
          </a:prstGeom>
        </p:spPr>
      </p:pic>
      <p:sp>
        <p:nvSpPr>
          <p:cNvPr id="17" name="CuadroTexto 16">
            <a:hlinkClick r:id="rId8"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extLst>
      <p:ext uri="{BB962C8B-B14F-4D97-AF65-F5344CB8AC3E}">
        <p14:creationId xmlns:p14="http://schemas.microsoft.com/office/powerpoint/2010/main" val="662402987"/>
      </p:ext>
    </p:extLst>
  </p:cSld>
  <p:clrMapOvr>
    <a:masterClrMapping/>
  </p:clrMapOvr>
  <mc:AlternateContent xmlns:mc="http://schemas.openxmlformats.org/markup-compatibility/2006">
    <mc:Choice xmlns:p14="http://schemas.microsoft.com/office/powerpoint/2010/main" Requires="p14">
      <p:transition spd="slow" p14:dur="2000" advTm="122245"/>
    </mc:Choice>
    <mc:Fallback>
      <p:transition spd="slow" advTm="1222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95455"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2150" x="8661400" y="1758950"/>
          <p14:tracePt t="2206" x="8629650" y="1670050"/>
          <p14:tracePt t="2220" x="8591550" y="1606550"/>
          <p14:tracePt t="2237" x="8553450" y="1549400"/>
          <p14:tracePt t="2252" x="8489950" y="1460500"/>
          <p14:tracePt t="2269" x="8458200" y="1403350"/>
          <p14:tracePt t="2285" x="8426450" y="1358900"/>
          <p14:tracePt t="2302" x="8401050" y="1339850"/>
          <p14:tracePt t="2319" x="8362950" y="1301750"/>
          <p14:tracePt t="2336" x="8318500" y="1257300"/>
          <p14:tracePt t="2352" x="8255000" y="1212850"/>
          <p14:tracePt t="2369" x="8223250" y="1193800"/>
          <p14:tracePt t="2372" x="8204200" y="1181100"/>
          <p14:tracePt t="2386" x="8185150" y="1162050"/>
          <p14:tracePt t="2403" x="8147050" y="1149350"/>
          <p14:tracePt t="2420" x="8134350" y="1143000"/>
          <p14:tracePt t="2436" x="8083550" y="1123950"/>
          <p14:tracePt t="2453" x="7975600" y="1104900"/>
          <p14:tracePt t="2470" x="7835900" y="1085850"/>
          <p14:tracePt t="2487" x="7664450" y="1060450"/>
          <p14:tracePt t="2503" x="7493000" y="1054100"/>
          <p14:tracePt t="2520" x="7315200" y="1041400"/>
          <p14:tracePt t="2537" x="7112000" y="1009650"/>
          <p14:tracePt t="2556" x="6718300" y="990600"/>
          <p14:tracePt t="2570" x="6565900" y="990600"/>
          <p14:tracePt t="2588" x="6121400" y="965200"/>
          <p14:tracePt t="2605" x="5880100" y="965200"/>
          <p14:tracePt t="2621" x="5664200" y="1003300"/>
          <p14:tracePt t="2638" x="5473700" y="1028700"/>
          <p14:tracePt t="2655" x="5270500" y="1054100"/>
          <p14:tracePt t="2671" x="5054600" y="1092200"/>
          <p14:tracePt t="2688" x="4819650" y="1130300"/>
          <p14:tracePt t="2705" x="4603750" y="1162050"/>
          <p14:tracePt t="2721" x="4419600" y="1187450"/>
          <p14:tracePt t="2723" x="4349750" y="1200150"/>
          <p14:tracePt t="2738" x="4260850" y="1206500"/>
          <p14:tracePt t="2757" x="4064000" y="1244600"/>
          <p14:tracePt t="2772" x="3994150" y="1263650"/>
          <p14:tracePt t="2788" x="3962400" y="1276350"/>
          <p14:tracePt t="2807" x="3917950" y="1295400"/>
          <p14:tracePt t="2822" x="3892550" y="1308100"/>
          <p14:tracePt t="2839" x="3860800" y="1320800"/>
          <p14:tracePt t="2856" x="3848100" y="1333500"/>
          <p14:tracePt t="2872" x="3841750" y="1346200"/>
          <p14:tracePt t="2889" x="3835400" y="1365250"/>
          <p14:tracePt t="2892" x="3835400" y="1371600"/>
          <p14:tracePt t="2906" x="3835400" y="1377950"/>
          <p14:tracePt t="2923" x="3835400" y="1416050"/>
          <p14:tracePt t="2926" x="3835400" y="1447800"/>
          <p14:tracePt t="2940" x="3879850" y="1504950"/>
          <p14:tracePt t="2956" x="4019550" y="1574800"/>
          <p14:tracePt t="2973" x="4210050" y="1619250"/>
          <p14:tracePt t="2990" x="4451350" y="1619250"/>
          <p14:tracePt t="3006" x="4864100" y="1619250"/>
          <p14:tracePt t="3023" x="5187950" y="1619250"/>
          <p14:tracePt t="3040" x="5403850" y="1619250"/>
          <p14:tracePt t="3057" x="5549900" y="1600200"/>
          <p14:tracePt t="3073" x="5568950" y="1600200"/>
          <p14:tracePt t="3093" x="5575300" y="1593850"/>
          <p14:tracePt t="3197" x="5568950" y="1593850"/>
          <p14:tracePt t="3205" x="5543550" y="1600200"/>
          <p14:tracePt t="3216" x="5530850" y="1600200"/>
          <p14:tracePt t="3229" x="5467350" y="1600200"/>
          <p14:tracePt t="3242" x="5410200" y="1600200"/>
          <p14:tracePt t="3259" x="5270500" y="1600200"/>
          <p14:tracePt t="3261" x="5187950" y="1600200"/>
          <p14:tracePt t="3277" x="4965700" y="1568450"/>
          <p14:tracePt t="3292" x="4699000" y="1549400"/>
          <p14:tracePt t="3308" x="4552950" y="1549400"/>
          <p14:tracePt t="3325" x="4457700" y="1549400"/>
          <p14:tracePt t="3342" x="4400550" y="1549400"/>
          <p14:tracePt t="3359" x="4368800" y="1543050"/>
          <p14:tracePt t="3630" x="4381500" y="1543050"/>
          <p14:tracePt t="3643" x="4457700" y="1524000"/>
          <p14:tracePt t="3661" x="4851400" y="1524000"/>
          <p14:tracePt t="3677" x="5181600" y="1524000"/>
          <p14:tracePt t="3695" x="5441950" y="1524000"/>
          <p14:tracePt t="3711" x="5638800" y="1524000"/>
          <p14:tracePt t="3727" x="5797550" y="1524000"/>
          <p14:tracePt t="3745" x="5905500" y="1524000"/>
          <p14:tracePt t="3761" x="5962650" y="1524000"/>
          <p14:tracePt t="4069" x="5988050" y="1524000"/>
          <p14:tracePt t="4080" x="6076950" y="1524000"/>
          <p14:tracePt t="4097" x="6248400" y="1524000"/>
          <p14:tracePt t="4114" x="6375400" y="1536700"/>
          <p14:tracePt t="4119" x="6407150" y="1536700"/>
          <p14:tracePt t="4131" x="6451600" y="1543050"/>
          <p14:tracePt t="4147" x="6515100" y="1543050"/>
          <p14:tracePt t="4151" x="6527800" y="1543050"/>
          <p14:tracePt t="4164" x="6534150" y="1543050"/>
          <p14:tracePt t="5926" x="6540500" y="1549400"/>
          <p14:tracePt t="5934" x="6559550" y="1606550"/>
          <p14:tracePt t="5944" x="6648450" y="1651000"/>
          <p14:tracePt t="5958" x="6838950" y="1758950"/>
          <p14:tracePt t="5974" x="7042150" y="1860550"/>
          <p14:tracePt t="5991" x="7296150" y="1943100"/>
          <p14:tracePt t="6008" x="7499350" y="1993900"/>
          <p14:tracePt t="6024" x="7600950" y="2032000"/>
          <p14:tracePt t="6042" x="7639050" y="2051050"/>
          <p14:tracePt t="6058" x="7670800" y="2063750"/>
          <p14:tracePt t="6062" x="7689850" y="2076450"/>
          <p14:tracePt t="6078" x="7715250" y="2089150"/>
          <p14:tracePt t="6092" x="7753350" y="2114550"/>
          <p14:tracePt t="6110" x="7797800" y="2120900"/>
          <p14:tracePt t="6126" x="7854950" y="2152650"/>
          <p14:tracePt t="6142" x="7924800" y="2152650"/>
          <p14:tracePt t="6159" x="7988300" y="2152650"/>
          <p14:tracePt t="6178" x="8001000" y="2152650"/>
          <p14:tracePt t="6245" x="8007350" y="2152650"/>
          <p14:tracePt t="6253" x="8032750" y="2152650"/>
          <p14:tracePt t="6262" x="8070850" y="2152650"/>
          <p14:tracePt t="6279" x="8096250" y="2152650"/>
          <p14:tracePt t="6325" x="8102600" y="2152650"/>
          <p14:tracePt t="6389" x="8115300" y="2152650"/>
          <p14:tracePt t="6397" x="8121650" y="2152650"/>
          <p14:tracePt t="6567" x="8128000" y="2159000"/>
          <p14:tracePt t="6578" x="8128000" y="2171700"/>
          <p14:tracePt t="6591" x="8128000" y="2190750"/>
          <p14:tracePt t="6613" x="8128000" y="2197100"/>
          <p14:tracePt t="6694" x="8128000" y="2203450"/>
          <p14:tracePt t="6702" x="8153400" y="2222500"/>
          <p14:tracePt t="6713" x="8185150" y="2235200"/>
          <p14:tracePt t="6729" x="8267700" y="2266950"/>
          <p14:tracePt t="6749" x="8483600" y="2317750"/>
          <p14:tracePt t="6762" x="8553450" y="2343150"/>
          <p14:tracePt t="6780" x="8604250" y="2349500"/>
          <p14:tracePt t="6798" x="8610600" y="2349500"/>
          <p14:tracePt t="7023" x="8616950" y="2362200"/>
          <p14:tracePt t="7039" x="8604250" y="2381250"/>
          <p14:tracePt t="7054" x="8578850" y="2406650"/>
          <p14:tracePt t="7065" x="8572500" y="2406650"/>
          <p14:tracePt t="7081" x="8521700" y="2457450"/>
          <p14:tracePt t="7098" x="8470900" y="2527300"/>
          <p14:tracePt t="7117" x="8369300" y="2660650"/>
          <p14:tracePt t="7131" x="8343900" y="2705100"/>
          <p14:tracePt t="7148" x="8267700" y="2825750"/>
          <p14:tracePt t="7149" x="8235950" y="2889250"/>
          <p14:tracePt t="7166" x="8178800" y="3022600"/>
          <p14:tracePt t="7181" x="8134350" y="3149600"/>
          <p14:tracePt t="7198" x="8102600" y="3270250"/>
          <p14:tracePt t="7217" x="8051800" y="3409950"/>
          <p14:tracePt t="7232" x="8007350" y="3562350"/>
          <p14:tracePt t="7248" x="7981950" y="3746500"/>
          <p14:tracePt t="7266" x="7969250" y="3949700"/>
          <p14:tracePt t="7282" x="7937500" y="4197350"/>
          <p14:tracePt t="7286" x="7937500" y="4330700"/>
          <p14:tracePt t="7299" x="7937500" y="4457700"/>
          <p14:tracePt t="7318" x="7956550" y="4806950"/>
          <p14:tracePt t="7333" x="8032750" y="5029200"/>
          <p14:tracePt t="7349" x="8140700" y="5207000"/>
          <p14:tracePt t="7368" x="8350250" y="5359400"/>
          <p14:tracePt t="7382" x="8724900" y="5480050"/>
          <p14:tracePt t="7401" x="9023350" y="5511800"/>
          <p14:tracePt t="7418" x="9391650" y="5511800"/>
          <p14:tracePt t="7433" x="9734550" y="5473700"/>
          <p14:tracePt t="7450" x="10020300" y="5346700"/>
          <p14:tracePt t="7468" x="10179050" y="5213350"/>
          <p14:tracePt t="7470" x="10229850" y="5124450"/>
          <p14:tracePt t="7483" x="10287000" y="5022850"/>
          <p14:tracePt t="7500" x="10356850" y="4870450"/>
          <p14:tracePt t="7502" x="10382250" y="4800600"/>
          <p14:tracePt t="7519" x="10426700" y="4641850"/>
          <p14:tracePt t="7534" x="10452100" y="4470400"/>
          <p14:tracePt t="7550" x="10452100" y="4235450"/>
          <p14:tracePt t="7567" x="10452100" y="4000500"/>
          <p14:tracePt t="7584" x="10452100" y="3752850"/>
          <p14:tracePt t="7601" x="10528300" y="3492500"/>
          <p14:tracePt t="7618" x="10623550" y="3257550"/>
          <p14:tracePt t="7634" x="10668000" y="3054350"/>
          <p14:tracePt t="7651" x="10680700" y="2844800"/>
          <p14:tracePt t="7668" x="10680700" y="2635250"/>
          <p14:tracePt t="7670" x="10680700" y="2527300"/>
          <p14:tracePt t="7684" x="10610850" y="2305050"/>
          <p14:tracePt t="7701" x="10521950" y="2133600"/>
          <p14:tracePt t="7719" x="10426700" y="1962150"/>
          <p14:tracePt t="7735" x="10325100" y="1854200"/>
          <p14:tracePt t="7751" x="10147300" y="1758950"/>
          <p14:tracePt t="7768" x="9886950" y="1689100"/>
          <p14:tracePt t="7785" x="9639300" y="1670050"/>
          <p14:tracePt t="7802" x="9404350" y="1670050"/>
          <p14:tracePt t="7819" x="9201150" y="1714500"/>
          <p14:tracePt t="7837" x="8883650" y="1803400"/>
          <p14:tracePt t="7852" x="8788400" y="1841500"/>
          <p14:tracePt t="7869" x="8521700" y="1974850"/>
          <p14:tracePt t="7886" x="8401050" y="2095500"/>
          <p14:tracePt t="7902" x="8331200" y="2273300"/>
          <p14:tracePt t="7919" x="8267700" y="2476500"/>
          <p14:tracePt t="7937" x="8197850" y="2755900"/>
          <p14:tracePt t="7953" x="8153400" y="2971800"/>
          <p14:tracePt t="7970" x="8121650" y="3162300"/>
          <p14:tracePt t="7987" x="8121650" y="3346450"/>
          <p14:tracePt t="8003" x="8134350" y="3536950"/>
          <p14:tracePt t="8006" x="8172450" y="3632200"/>
          <p14:tracePt t="8020" x="8216900" y="3733800"/>
          <p14:tracePt t="8039" x="8299450" y="3968750"/>
          <p14:tracePt t="8054" x="8343900" y="4127500"/>
          <p14:tracePt t="8070" x="8407400" y="4279900"/>
          <p14:tracePt t="8088" x="8464550" y="4394200"/>
          <p14:tracePt t="8104" x="8528050" y="4514850"/>
          <p14:tracePt t="8120" x="8648700" y="4629150"/>
          <p14:tracePt t="8138" x="8813800" y="4724400"/>
          <p14:tracePt t="8154" x="8959850" y="4819650"/>
          <p14:tracePt t="8171" x="9048750" y="4883150"/>
          <p14:tracePt t="8174" x="9099550" y="4921250"/>
          <p14:tracePt t="8188" x="9144000" y="4953000"/>
          <p14:tracePt t="8204" x="9264650" y="5003800"/>
          <p14:tracePt t="8206" x="9347200" y="5035550"/>
          <p14:tracePt t="8222" x="9505950" y="5092700"/>
          <p14:tracePt t="8238" x="9734550" y="5137150"/>
          <p14:tracePt t="8255" x="10007600" y="5137150"/>
          <p14:tracePt t="8271" x="10394950" y="5105400"/>
          <p14:tracePt t="8288" x="10648950" y="5003800"/>
          <p14:tracePt t="8305" x="10795000" y="4921250"/>
          <p14:tracePt t="8322" x="10858500" y="4826000"/>
          <p14:tracePt t="8338" x="10871200" y="4686300"/>
          <p14:tracePt t="8355" x="10896600" y="4540250"/>
          <p14:tracePt t="8372" x="10915650" y="4375150"/>
          <p14:tracePt t="8374" x="10915650" y="4267200"/>
          <p14:tracePt t="8389" x="10915650" y="4076700"/>
          <p14:tracePt t="8407" x="10915650" y="3867150"/>
          <p14:tracePt t="8422" x="10883900" y="3695700"/>
          <p14:tracePt t="8439" x="10833100" y="3498850"/>
          <p14:tracePt t="8457" x="10756900" y="3276600"/>
          <p14:tracePt t="8472" x="10706100" y="3092450"/>
          <p14:tracePt t="8490" x="10642600" y="2908300"/>
          <p14:tracePt t="8508" x="10591800" y="2768600"/>
          <p14:tracePt t="8523" x="10534650" y="2654300"/>
          <p14:tracePt t="8540" x="10445750" y="2527300"/>
          <p14:tracePt t="8558" x="10217150" y="2381250"/>
          <p14:tracePt t="8573" x="9950450" y="2279650"/>
          <p14:tracePt t="8590" x="9728200" y="2216150"/>
          <p14:tracePt t="8607" x="9575800" y="2178050"/>
          <p14:tracePt t="8623" x="9391650" y="2127250"/>
          <p14:tracePt t="8640" x="9182100" y="2095500"/>
          <p14:tracePt t="8657" x="8934450" y="2089150"/>
          <p14:tracePt t="8673" x="8655050" y="2089150"/>
          <p14:tracePt t="8690" x="8426450" y="2108200"/>
          <p14:tracePt t="8707" x="8242300" y="2197100"/>
          <p14:tracePt t="8724" x="8070850" y="2305050"/>
          <p14:tracePt t="8726" x="8001000" y="2362200"/>
          <p14:tracePt t="8741" x="7874000" y="2501900"/>
          <p14:tracePt t="8759" x="7727950" y="2654300"/>
          <p14:tracePt t="8774" x="7562850" y="2832100"/>
          <p14:tracePt t="8791" x="7410450" y="3022600"/>
          <p14:tracePt t="8808" x="7327900" y="3200400"/>
          <p14:tracePt t="8825" x="7296150" y="3403600"/>
          <p14:tracePt t="8841" x="7296150" y="3613150"/>
          <p14:tracePt t="8858" x="7296150" y="3841750"/>
          <p14:tracePt t="8875" x="7327900" y="4102100"/>
          <p14:tracePt t="8892" x="7378700" y="4387850"/>
          <p14:tracePt t="8908" x="7454900" y="4635500"/>
          <p14:tracePt t="8925" x="7588250" y="4883150"/>
          <p14:tracePt t="8942" x="7696200" y="4997450"/>
          <p14:tracePt t="8959" x="7874000" y="5118100"/>
          <p14:tracePt t="8975" x="8083550" y="5168900"/>
          <p14:tracePt t="8992" x="8255000" y="5187950"/>
          <p14:tracePt t="9009" x="8382000" y="5187950"/>
          <p14:tracePt t="9027" x="8489950" y="5187950"/>
          <p14:tracePt t="9042" x="8515350" y="5187950"/>
          <p14:tracePt t="9059" x="8528050" y="5187950"/>
          <p14:tracePt t="9273" x="8540750" y="5181600"/>
          <p14:tracePt t="9288" x="8547100" y="5137150"/>
          <p14:tracePt t="9301" x="8553450" y="5111750"/>
          <p14:tracePt t="9314" x="8566150" y="5054600"/>
          <p14:tracePt t="9327" x="8566150" y="4965700"/>
          <p14:tracePt t="9344" x="8566150" y="4851400"/>
          <p14:tracePt t="9361" x="8585200" y="4724400"/>
          <p14:tracePt t="9378" x="8585200" y="4591050"/>
          <p14:tracePt t="9395" x="8585200" y="4476750"/>
          <p14:tracePt t="9411" x="8585200" y="4349750"/>
          <p14:tracePt t="9428" x="8585200" y="4210050"/>
          <p14:tracePt t="9430" x="8585200" y="4140200"/>
          <p14:tracePt t="9445" x="8585200" y="4051300"/>
          <p14:tracePt t="9462" x="8553450" y="3810000"/>
          <p14:tracePt t="9478" x="8547100" y="3670300"/>
          <p14:tracePt t="9495" x="8547100" y="3549650"/>
          <p14:tracePt t="9514" x="8547100" y="3422650"/>
          <p14:tracePt t="9529" x="8521700" y="3314700"/>
          <p14:tracePt t="9547" x="8483600" y="3162300"/>
          <p14:tracePt t="9562" x="8426450" y="2997200"/>
          <p14:tracePt t="9580" x="8382000" y="2882900"/>
          <p14:tracePt t="9598" x="8312150" y="2768600"/>
          <p14:tracePt t="9615" x="8305800" y="2755900"/>
          <p14:tracePt t="9703" x="8305800" y="2749550"/>
          <p14:tracePt t="9703"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Grupo 79"/>
          <p:cNvGrpSpPr/>
          <p:nvPr/>
        </p:nvGrpSpPr>
        <p:grpSpPr>
          <a:xfrm>
            <a:off x="0" y="3398472"/>
            <a:ext cx="12192000" cy="2928730"/>
            <a:chOff x="0" y="3114261"/>
            <a:chExt cx="12192000" cy="2928730"/>
          </a:xfrm>
        </p:grpSpPr>
        <p:sp>
          <p:nvSpPr>
            <p:cNvPr id="46" name="Rectángulo 45"/>
            <p:cNvSpPr/>
            <p:nvPr/>
          </p:nvSpPr>
          <p:spPr>
            <a:xfrm>
              <a:off x="0" y="3114261"/>
              <a:ext cx="12192000" cy="2928730"/>
            </a:xfrm>
            <a:prstGeom prst="rect">
              <a:avLst/>
            </a:prstGeom>
            <a:pattFill prst="pct75">
              <a:fgClr>
                <a:srgbClr val="F1C1E4"/>
              </a:fgClr>
              <a:bgClr>
                <a:srgbClr val="7030A0"/>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1" name="Rectángulo 50"/>
            <p:cNvSpPr/>
            <p:nvPr/>
          </p:nvSpPr>
          <p:spPr>
            <a:xfrm>
              <a:off x="1659" y="5526854"/>
              <a:ext cx="2777831" cy="492443"/>
            </a:xfrm>
            <a:prstGeom prst="rect">
              <a:avLst/>
            </a:prstGeom>
            <a:solidFill>
              <a:srgbClr val="1F4E79"/>
            </a:solidFill>
          </p:spPr>
          <p:txBody>
            <a:bodyPr wrap="square">
              <a:spAutoFit/>
            </a:bodyPr>
            <a:lstStyle/>
            <a:p>
              <a:pPr algn="ctr"/>
              <a:r>
                <a:rPr lang="es-AR" sz="2600" b="1" dirty="0" smtClean="0">
                  <a:solidFill>
                    <a:srgbClr val="F1C1E4"/>
                  </a:solidFill>
                  <a:latin typeface="Tempus Sans ITC" panose="04020404030D07020202" pitchFamily="82" charset="0"/>
                </a:rPr>
                <a:t>Momentos Offline</a:t>
              </a:r>
              <a:endParaRPr lang="es-AR" sz="2600" b="1" dirty="0">
                <a:solidFill>
                  <a:srgbClr val="F1C1E4"/>
                </a:solidFill>
                <a:latin typeface="Tempus Sans ITC" panose="04020404030D07020202" pitchFamily="82" charset="0"/>
              </a:endParaRPr>
            </a:p>
          </p:txBody>
        </p:sp>
      </p:grpSp>
      <p:grpSp>
        <p:nvGrpSpPr>
          <p:cNvPr id="79" name="Grupo 78"/>
          <p:cNvGrpSpPr/>
          <p:nvPr/>
        </p:nvGrpSpPr>
        <p:grpSpPr>
          <a:xfrm>
            <a:off x="-1053" y="467634"/>
            <a:ext cx="12192000" cy="2928730"/>
            <a:chOff x="240510" y="302475"/>
            <a:chExt cx="12192000" cy="2928730"/>
          </a:xfrm>
        </p:grpSpPr>
        <p:sp>
          <p:nvSpPr>
            <p:cNvPr id="47" name="Rectángulo 46"/>
            <p:cNvSpPr/>
            <p:nvPr/>
          </p:nvSpPr>
          <p:spPr>
            <a:xfrm>
              <a:off x="240510" y="302475"/>
              <a:ext cx="12192000" cy="2928730"/>
            </a:xfrm>
            <a:prstGeom prst="rect">
              <a:avLst/>
            </a:prstGeom>
            <a:pattFill prst="dkDnDiag">
              <a:fgClr>
                <a:srgbClr val="FFFF0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5" name="Rectángulo 44"/>
            <p:cNvSpPr/>
            <p:nvPr/>
          </p:nvSpPr>
          <p:spPr>
            <a:xfrm>
              <a:off x="252807" y="324754"/>
              <a:ext cx="2777831" cy="492443"/>
            </a:xfrm>
            <a:prstGeom prst="rect">
              <a:avLst/>
            </a:prstGeom>
            <a:solidFill>
              <a:srgbClr val="1F4E79"/>
            </a:solidFill>
          </p:spPr>
          <p:txBody>
            <a:bodyPr wrap="square">
              <a:spAutoFit/>
            </a:bodyPr>
            <a:lstStyle/>
            <a:p>
              <a:pPr algn="ctr"/>
              <a:r>
                <a:rPr lang="es-AR" sz="2600" b="1" dirty="0" smtClean="0">
                  <a:solidFill>
                    <a:srgbClr val="FFFF00"/>
                  </a:solidFill>
                  <a:latin typeface="Tempus Sans ITC" panose="04020404030D07020202" pitchFamily="82" charset="0"/>
                </a:rPr>
                <a:t>Momentos Online</a:t>
              </a:r>
              <a:endParaRPr lang="es-AR" sz="2600" b="1" dirty="0">
                <a:solidFill>
                  <a:srgbClr val="FFFF00"/>
                </a:solidFill>
                <a:latin typeface="Tempus Sans ITC" panose="04020404030D07020202" pitchFamily="82" charset="0"/>
              </a:endParaRPr>
            </a:p>
          </p:txBody>
        </p:sp>
      </p:grpSp>
      <p:sp>
        <p:nvSpPr>
          <p:cNvPr id="39" name="Forma libre 38"/>
          <p:cNvSpPr/>
          <p:nvPr/>
        </p:nvSpPr>
        <p:spPr>
          <a:xfrm>
            <a:off x="-13248" y="852350"/>
            <a:ext cx="10814642" cy="4300370"/>
          </a:xfrm>
          <a:custGeom>
            <a:avLst/>
            <a:gdLst>
              <a:gd name="connsiteX0" fmla="*/ 0 w 10906539"/>
              <a:gd name="connsiteY0" fmla="*/ 3807996 h 4546592"/>
              <a:gd name="connsiteX1" fmla="*/ 145774 w 10906539"/>
              <a:gd name="connsiteY1" fmla="*/ 4126048 h 4546592"/>
              <a:gd name="connsiteX2" fmla="*/ 397565 w 10906539"/>
              <a:gd name="connsiteY2" fmla="*/ 4417596 h 4546592"/>
              <a:gd name="connsiteX3" fmla="*/ 1073426 w 10906539"/>
              <a:gd name="connsiteY3" fmla="*/ 4536866 h 4546592"/>
              <a:gd name="connsiteX4" fmla="*/ 1762539 w 10906539"/>
              <a:gd name="connsiteY4" fmla="*/ 4179057 h 4546592"/>
              <a:gd name="connsiteX5" fmla="*/ 1961322 w 10906539"/>
              <a:gd name="connsiteY5" fmla="*/ 3145387 h 4546592"/>
              <a:gd name="connsiteX6" fmla="*/ 2093844 w 10906539"/>
              <a:gd name="connsiteY6" fmla="*/ 2230987 h 4546592"/>
              <a:gd name="connsiteX7" fmla="*/ 2266122 w 10906539"/>
              <a:gd name="connsiteY7" fmla="*/ 1051544 h 4546592"/>
              <a:gd name="connsiteX8" fmla="*/ 2756452 w 10906539"/>
              <a:gd name="connsiteY8" fmla="*/ 375683 h 4546592"/>
              <a:gd name="connsiteX9" fmla="*/ 3299792 w 10906539"/>
              <a:gd name="connsiteY9" fmla="*/ 190153 h 4546592"/>
              <a:gd name="connsiteX10" fmla="*/ 3803374 w 10906539"/>
              <a:gd name="connsiteY10" fmla="*/ 309422 h 4546592"/>
              <a:gd name="connsiteX11" fmla="*/ 4015409 w 10906539"/>
              <a:gd name="connsiteY11" fmla="*/ 733492 h 4546592"/>
              <a:gd name="connsiteX12" fmla="*/ 4200939 w 10906539"/>
              <a:gd name="connsiteY12" fmla="*/ 1250327 h 4546592"/>
              <a:gd name="connsiteX13" fmla="*/ 4293705 w 10906539"/>
              <a:gd name="connsiteY13" fmla="*/ 2164727 h 4546592"/>
              <a:gd name="connsiteX14" fmla="*/ 4306957 w 10906539"/>
              <a:gd name="connsiteY14" fmla="*/ 3171892 h 4546592"/>
              <a:gd name="connsiteX15" fmla="*/ 4518992 w 10906539"/>
              <a:gd name="connsiteY15" fmla="*/ 3874257 h 4546592"/>
              <a:gd name="connsiteX16" fmla="*/ 4996070 w 10906539"/>
              <a:gd name="connsiteY16" fmla="*/ 4112796 h 4546592"/>
              <a:gd name="connsiteX17" fmla="*/ 5632174 w 10906539"/>
              <a:gd name="connsiteY17" fmla="*/ 4073040 h 4546592"/>
              <a:gd name="connsiteX18" fmla="*/ 5870713 w 10906539"/>
              <a:gd name="connsiteY18" fmla="*/ 3595961 h 4546592"/>
              <a:gd name="connsiteX19" fmla="*/ 6029739 w 10906539"/>
              <a:gd name="connsiteY19" fmla="*/ 2575544 h 4546592"/>
              <a:gd name="connsiteX20" fmla="*/ 6175513 w 10906539"/>
              <a:gd name="connsiteY20" fmla="*/ 1210570 h 4546592"/>
              <a:gd name="connsiteX21" fmla="*/ 6361044 w 10906539"/>
              <a:gd name="connsiteY21" fmla="*/ 627474 h 4546592"/>
              <a:gd name="connsiteX22" fmla="*/ 6891131 w 10906539"/>
              <a:gd name="connsiteY22" fmla="*/ 282918 h 4546592"/>
              <a:gd name="connsiteX23" fmla="*/ 7248939 w 10906539"/>
              <a:gd name="connsiteY23" fmla="*/ 282918 h 4546592"/>
              <a:gd name="connsiteX24" fmla="*/ 7646505 w 10906539"/>
              <a:gd name="connsiteY24" fmla="*/ 441944 h 4546592"/>
              <a:gd name="connsiteX25" fmla="*/ 7752522 w 10906539"/>
              <a:gd name="connsiteY25" fmla="*/ 759996 h 4546592"/>
              <a:gd name="connsiteX26" fmla="*/ 8136835 w 10906539"/>
              <a:gd name="connsiteY26" fmla="*/ 2814083 h 4546592"/>
              <a:gd name="connsiteX27" fmla="*/ 8335618 w 10906539"/>
              <a:gd name="connsiteY27" fmla="*/ 3463440 h 4546592"/>
              <a:gd name="connsiteX28" fmla="*/ 8534400 w 10906539"/>
              <a:gd name="connsiteY28" fmla="*/ 4139300 h 4546592"/>
              <a:gd name="connsiteX29" fmla="*/ 8825948 w 10906539"/>
              <a:gd name="connsiteY29" fmla="*/ 4391092 h 4546592"/>
              <a:gd name="connsiteX30" fmla="*/ 9342783 w 10906539"/>
              <a:gd name="connsiteY30" fmla="*/ 4391092 h 4546592"/>
              <a:gd name="connsiteX31" fmla="*/ 9766852 w 10906539"/>
              <a:gd name="connsiteY31" fmla="*/ 4179057 h 4546592"/>
              <a:gd name="connsiteX32" fmla="*/ 9925878 w 10906539"/>
              <a:gd name="connsiteY32" fmla="*/ 3463440 h 4546592"/>
              <a:gd name="connsiteX33" fmla="*/ 9952383 w 10906539"/>
              <a:gd name="connsiteY33" fmla="*/ 2204483 h 4546592"/>
              <a:gd name="connsiteX34" fmla="*/ 10005392 w 10906539"/>
              <a:gd name="connsiteY34" fmla="*/ 985283 h 4546592"/>
              <a:gd name="connsiteX35" fmla="*/ 10018644 w 10906539"/>
              <a:gd name="connsiteY35" fmla="*/ 826257 h 4546592"/>
              <a:gd name="connsiteX36" fmla="*/ 10257183 w 10906539"/>
              <a:gd name="connsiteY36" fmla="*/ 190153 h 4546592"/>
              <a:gd name="connsiteX37" fmla="*/ 10906539 w 10906539"/>
              <a:gd name="connsiteY37" fmla="*/ 4622 h 454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06539" h="4546592">
                <a:moveTo>
                  <a:pt x="0" y="3807996"/>
                </a:moveTo>
                <a:cubicBezTo>
                  <a:pt x="39756" y="3916222"/>
                  <a:pt x="79513" y="4024448"/>
                  <a:pt x="145774" y="4126048"/>
                </a:cubicBezTo>
                <a:cubicBezTo>
                  <a:pt x="212035" y="4227648"/>
                  <a:pt x="242956" y="4349126"/>
                  <a:pt x="397565" y="4417596"/>
                </a:cubicBezTo>
                <a:cubicBezTo>
                  <a:pt x="552174" y="4486066"/>
                  <a:pt x="845930" y="4576622"/>
                  <a:pt x="1073426" y="4536866"/>
                </a:cubicBezTo>
                <a:cubicBezTo>
                  <a:pt x="1300922" y="4497110"/>
                  <a:pt x="1614556" y="4410970"/>
                  <a:pt x="1762539" y="4179057"/>
                </a:cubicBezTo>
                <a:cubicBezTo>
                  <a:pt x="1910522" y="3947144"/>
                  <a:pt x="1906105" y="3470065"/>
                  <a:pt x="1961322" y="3145387"/>
                </a:cubicBezTo>
                <a:cubicBezTo>
                  <a:pt x="2016540" y="2820709"/>
                  <a:pt x="2043044" y="2579961"/>
                  <a:pt x="2093844" y="2230987"/>
                </a:cubicBezTo>
                <a:cubicBezTo>
                  <a:pt x="2144644" y="1882013"/>
                  <a:pt x="2155687" y="1360761"/>
                  <a:pt x="2266122" y="1051544"/>
                </a:cubicBezTo>
                <a:cubicBezTo>
                  <a:pt x="2376557" y="742327"/>
                  <a:pt x="2584174" y="519248"/>
                  <a:pt x="2756452" y="375683"/>
                </a:cubicBezTo>
                <a:cubicBezTo>
                  <a:pt x="2928730" y="232118"/>
                  <a:pt x="3125305" y="201196"/>
                  <a:pt x="3299792" y="190153"/>
                </a:cubicBezTo>
                <a:cubicBezTo>
                  <a:pt x="3474279" y="179110"/>
                  <a:pt x="3684105" y="218866"/>
                  <a:pt x="3803374" y="309422"/>
                </a:cubicBezTo>
                <a:cubicBezTo>
                  <a:pt x="3922643" y="399978"/>
                  <a:pt x="3949148" y="576675"/>
                  <a:pt x="4015409" y="733492"/>
                </a:cubicBezTo>
                <a:cubicBezTo>
                  <a:pt x="4081670" y="890309"/>
                  <a:pt x="4154556" y="1011788"/>
                  <a:pt x="4200939" y="1250327"/>
                </a:cubicBezTo>
                <a:cubicBezTo>
                  <a:pt x="4247322" y="1488866"/>
                  <a:pt x="4276035" y="1844466"/>
                  <a:pt x="4293705" y="2164727"/>
                </a:cubicBezTo>
                <a:cubicBezTo>
                  <a:pt x="4311375" y="2484988"/>
                  <a:pt x="4269409" y="2886970"/>
                  <a:pt x="4306957" y="3171892"/>
                </a:cubicBezTo>
                <a:cubicBezTo>
                  <a:pt x="4344505" y="3456814"/>
                  <a:pt x="4404140" y="3717440"/>
                  <a:pt x="4518992" y="3874257"/>
                </a:cubicBezTo>
                <a:cubicBezTo>
                  <a:pt x="4633844" y="4031074"/>
                  <a:pt x="4810540" y="4079666"/>
                  <a:pt x="4996070" y="4112796"/>
                </a:cubicBezTo>
                <a:cubicBezTo>
                  <a:pt x="5181600" y="4145927"/>
                  <a:pt x="5486400" y="4159179"/>
                  <a:pt x="5632174" y="4073040"/>
                </a:cubicBezTo>
                <a:cubicBezTo>
                  <a:pt x="5777948" y="3986901"/>
                  <a:pt x="5804452" y="3845544"/>
                  <a:pt x="5870713" y="3595961"/>
                </a:cubicBezTo>
                <a:cubicBezTo>
                  <a:pt x="5936974" y="3346378"/>
                  <a:pt x="5978939" y="2973109"/>
                  <a:pt x="6029739" y="2575544"/>
                </a:cubicBezTo>
                <a:cubicBezTo>
                  <a:pt x="6080539" y="2177979"/>
                  <a:pt x="6120296" y="1535248"/>
                  <a:pt x="6175513" y="1210570"/>
                </a:cubicBezTo>
                <a:cubicBezTo>
                  <a:pt x="6230731" y="885892"/>
                  <a:pt x="6241774" y="782083"/>
                  <a:pt x="6361044" y="627474"/>
                </a:cubicBezTo>
                <a:cubicBezTo>
                  <a:pt x="6480314" y="472865"/>
                  <a:pt x="6743149" y="340344"/>
                  <a:pt x="6891131" y="282918"/>
                </a:cubicBezTo>
                <a:cubicBezTo>
                  <a:pt x="7039114" y="225492"/>
                  <a:pt x="7123043" y="256414"/>
                  <a:pt x="7248939" y="282918"/>
                </a:cubicBezTo>
                <a:cubicBezTo>
                  <a:pt x="7374835" y="309422"/>
                  <a:pt x="7562575" y="362431"/>
                  <a:pt x="7646505" y="441944"/>
                </a:cubicBezTo>
                <a:cubicBezTo>
                  <a:pt x="7730436" y="521457"/>
                  <a:pt x="7670800" y="364639"/>
                  <a:pt x="7752522" y="759996"/>
                </a:cubicBezTo>
                <a:cubicBezTo>
                  <a:pt x="7834244" y="1155352"/>
                  <a:pt x="8039652" y="2363509"/>
                  <a:pt x="8136835" y="2814083"/>
                </a:cubicBezTo>
                <a:cubicBezTo>
                  <a:pt x="8234018" y="3264657"/>
                  <a:pt x="8269357" y="3242570"/>
                  <a:pt x="8335618" y="3463440"/>
                </a:cubicBezTo>
                <a:cubicBezTo>
                  <a:pt x="8401879" y="3684310"/>
                  <a:pt x="8452678" y="3984691"/>
                  <a:pt x="8534400" y="4139300"/>
                </a:cubicBezTo>
                <a:cubicBezTo>
                  <a:pt x="8616122" y="4293909"/>
                  <a:pt x="8691218" y="4349127"/>
                  <a:pt x="8825948" y="4391092"/>
                </a:cubicBezTo>
                <a:cubicBezTo>
                  <a:pt x="8960678" y="4433057"/>
                  <a:pt x="9185966" y="4426431"/>
                  <a:pt x="9342783" y="4391092"/>
                </a:cubicBezTo>
                <a:cubicBezTo>
                  <a:pt x="9499600" y="4355753"/>
                  <a:pt x="9669670" y="4333666"/>
                  <a:pt x="9766852" y="4179057"/>
                </a:cubicBezTo>
                <a:cubicBezTo>
                  <a:pt x="9864034" y="4024448"/>
                  <a:pt x="9894956" y="3792536"/>
                  <a:pt x="9925878" y="3463440"/>
                </a:cubicBezTo>
                <a:cubicBezTo>
                  <a:pt x="9956800" y="3134344"/>
                  <a:pt x="9939131" y="2617509"/>
                  <a:pt x="9952383" y="2204483"/>
                </a:cubicBezTo>
                <a:cubicBezTo>
                  <a:pt x="9965635" y="1791457"/>
                  <a:pt x="9994349" y="1214987"/>
                  <a:pt x="10005392" y="985283"/>
                </a:cubicBezTo>
                <a:cubicBezTo>
                  <a:pt x="10016435" y="755579"/>
                  <a:pt x="9976679" y="958779"/>
                  <a:pt x="10018644" y="826257"/>
                </a:cubicBezTo>
                <a:cubicBezTo>
                  <a:pt x="10060609" y="693735"/>
                  <a:pt x="10109201" y="327092"/>
                  <a:pt x="10257183" y="190153"/>
                </a:cubicBezTo>
                <a:cubicBezTo>
                  <a:pt x="10405166" y="53214"/>
                  <a:pt x="10769600" y="-19674"/>
                  <a:pt x="10906539" y="4622"/>
                </a:cubicBezTo>
              </a:path>
            </a:pathLst>
          </a:custGeom>
          <a:noFill/>
          <a:ln w="9525" cap="flat" cmpd="sng" algn="ctr">
            <a:solidFill>
              <a:srgbClr val="1F4E79"/>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s-AR"/>
          </a:p>
        </p:txBody>
      </p:sp>
      <p:sp>
        <p:nvSpPr>
          <p:cNvPr id="3" name="Rectángulo 2"/>
          <p:cNvSpPr/>
          <p:nvPr/>
        </p:nvSpPr>
        <p:spPr>
          <a:xfrm>
            <a:off x="3915144" y="3944"/>
            <a:ext cx="4194927" cy="523220"/>
          </a:xfrm>
          <a:prstGeom prst="rect">
            <a:avLst/>
          </a:prstGeom>
          <a:noFill/>
        </p:spPr>
        <p:txBody>
          <a:bodyPr wrap="square">
            <a:spAutoFit/>
          </a:bodyPr>
          <a:lstStyle/>
          <a:p>
            <a:pPr algn="ctr"/>
            <a:r>
              <a:rPr lang="es-AR" sz="2800" b="1" u="sng" dirty="0" smtClean="0">
                <a:solidFill>
                  <a:schemeClr val="bg1"/>
                </a:solidFill>
                <a:latin typeface="Tempus Sans ITC" panose="04020404030D07020202" pitchFamily="82" charset="0"/>
              </a:rPr>
              <a:t>Customer Journey Map</a:t>
            </a:r>
            <a:endParaRPr lang="es-AR" sz="2800" b="1" u="sng" dirty="0">
              <a:solidFill>
                <a:schemeClr val="bg1"/>
              </a:solidFill>
              <a:latin typeface="Tempus Sans ITC" panose="04020404030D07020202" pitchFamily="82" charset="0"/>
            </a:endParaRPr>
          </a:p>
        </p:txBody>
      </p:sp>
      <p:grpSp>
        <p:nvGrpSpPr>
          <p:cNvPr id="74" name="Grupo 73"/>
          <p:cNvGrpSpPr/>
          <p:nvPr/>
        </p:nvGrpSpPr>
        <p:grpSpPr>
          <a:xfrm>
            <a:off x="63867" y="2995751"/>
            <a:ext cx="2563224" cy="793788"/>
            <a:chOff x="63867" y="2711540"/>
            <a:chExt cx="2563224" cy="793788"/>
          </a:xfrm>
        </p:grpSpPr>
        <p:sp>
          <p:nvSpPr>
            <p:cNvPr id="7" name="Pentágono 6"/>
            <p:cNvSpPr/>
            <p:nvPr/>
          </p:nvSpPr>
          <p:spPr>
            <a:xfrm>
              <a:off x="102504" y="2711540"/>
              <a:ext cx="2524587" cy="793788"/>
            </a:xfrm>
            <a:prstGeom prst="homePlat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Rectángulo 15"/>
            <p:cNvSpPr/>
            <p:nvPr/>
          </p:nvSpPr>
          <p:spPr>
            <a:xfrm>
              <a:off x="63867" y="2881586"/>
              <a:ext cx="2411033" cy="461665"/>
            </a:xfrm>
            <a:prstGeom prst="rect">
              <a:avLst/>
            </a:prstGeom>
          </p:spPr>
          <p:txBody>
            <a:bodyPr wrap="square">
              <a:spAutoFit/>
            </a:bodyPr>
            <a:lstStyle/>
            <a:p>
              <a:pPr algn="ctr"/>
              <a:r>
                <a:rPr lang="es-AR" sz="2400" b="1" dirty="0" smtClean="0">
                  <a:solidFill>
                    <a:schemeClr val="bg1"/>
                  </a:solidFill>
                  <a:latin typeface="Tempus Sans ITC" panose="04020404030D07020202" pitchFamily="82" charset="0"/>
                </a:rPr>
                <a:t>Conciencia</a:t>
              </a:r>
              <a:endParaRPr lang="es-AR" sz="2400" b="1" dirty="0">
                <a:solidFill>
                  <a:schemeClr val="bg1"/>
                </a:solidFill>
                <a:latin typeface="Tempus Sans ITC" panose="04020404030D07020202" pitchFamily="82" charset="0"/>
              </a:endParaRPr>
            </a:p>
          </p:txBody>
        </p:sp>
      </p:grpSp>
      <p:grpSp>
        <p:nvGrpSpPr>
          <p:cNvPr id="78" name="Grupo 77"/>
          <p:cNvGrpSpPr/>
          <p:nvPr/>
        </p:nvGrpSpPr>
        <p:grpSpPr>
          <a:xfrm>
            <a:off x="9245419" y="2995749"/>
            <a:ext cx="2779798" cy="809180"/>
            <a:chOff x="9245419" y="2711538"/>
            <a:chExt cx="2779798" cy="809180"/>
          </a:xfrm>
        </p:grpSpPr>
        <p:sp>
          <p:nvSpPr>
            <p:cNvPr id="15" name="Cheurón 14"/>
            <p:cNvSpPr/>
            <p:nvPr/>
          </p:nvSpPr>
          <p:spPr>
            <a:xfrm>
              <a:off x="9245419" y="2711538"/>
              <a:ext cx="2779798" cy="809180"/>
            </a:xfrm>
            <a:prstGeom prst="chevron">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17" name="Rectángulo 16"/>
            <p:cNvSpPr/>
            <p:nvPr/>
          </p:nvSpPr>
          <p:spPr>
            <a:xfrm>
              <a:off x="9653001" y="2881586"/>
              <a:ext cx="1971232" cy="461665"/>
            </a:xfrm>
            <a:prstGeom prst="rect">
              <a:avLst/>
            </a:prstGeom>
          </p:spPr>
          <p:txBody>
            <a:bodyPr wrap="square">
              <a:spAutoFit/>
            </a:bodyPr>
            <a:lstStyle/>
            <a:p>
              <a:pPr algn="ctr"/>
              <a:r>
                <a:rPr lang="es-AR" sz="2400" b="1" dirty="0" smtClean="0">
                  <a:solidFill>
                    <a:schemeClr val="bg1"/>
                  </a:solidFill>
                  <a:latin typeface="Tempus Sans ITC" panose="04020404030D07020202" pitchFamily="82" charset="0"/>
                </a:rPr>
                <a:t>Fidelización</a:t>
              </a:r>
              <a:endParaRPr lang="es-AR" sz="2400" b="1" dirty="0">
                <a:solidFill>
                  <a:schemeClr val="bg1"/>
                </a:solidFill>
                <a:latin typeface="Tempus Sans ITC" panose="04020404030D07020202" pitchFamily="82" charset="0"/>
              </a:endParaRPr>
            </a:p>
          </p:txBody>
        </p:sp>
      </p:grpSp>
      <p:grpSp>
        <p:nvGrpSpPr>
          <p:cNvPr id="75" name="Grupo 74"/>
          <p:cNvGrpSpPr/>
          <p:nvPr/>
        </p:nvGrpSpPr>
        <p:grpSpPr>
          <a:xfrm>
            <a:off x="2436529" y="2995750"/>
            <a:ext cx="2677212" cy="793790"/>
            <a:chOff x="2436529" y="2711539"/>
            <a:chExt cx="2677212" cy="793790"/>
          </a:xfrm>
        </p:grpSpPr>
        <p:sp>
          <p:nvSpPr>
            <p:cNvPr id="10" name="Cheurón 9"/>
            <p:cNvSpPr/>
            <p:nvPr/>
          </p:nvSpPr>
          <p:spPr>
            <a:xfrm>
              <a:off x="2436529" y="2711539"/>
              <a:ext cx="2484109" cy="793790"/>
            </a:xfrm>
            <a:prstGeom prst="chevron">
              <a:avLst/>
            </a:prstGeom>
            <a:solidFill>
              <a:srgbClr val="FFB5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600" dirty="0">
                <a:solidFill>
                  <a:schemeClr val="tx1"/>
                </a:solidFill>
              </a:endParaRPr>
            </a:p>
          </p:txBody>
        </p:sp>
        <p:sp>
          <p:nvSpPr>
            <p:cNvPr id="18" name="Rectángulo 17"/>
            <p:cNvSpPr/>
            <p:nvPr/>
          </p:nvSpPr>
          <p:spPr>
            <a:xfrm>
              <a:off x="2485688" y="2878160"/>
              <a:ext cx="2628053" cy="461665"/>
            </a:xfrm>
            <a:prstGeom prst="rect">
              <a:avLst/>
            </a:prstGeom>
          </p:spPr>
          <p:txBody>
            <a:bodyPr wrap="square">
              <a:spAutoFit/>
            </a:bodyPr>
            <a:lstStyle/>
            <a:p>
              <a:pPr algn="ctr"/>
              <a:r>
                <a:rPr lang="es-AR" sz="2400" b="1" dirty="0" smtClean="0">
                  <a:solidFill>
                    <a:schemeClr val="bg1"/>
                  </a:solidFill>
                  <a:latin typeface="Tempus Sans ITC" panose="04020404030D07020202" pitchFamily="82" charset="0"/>
                </a:rPr>
                <a:t>Consideración</a:t>
              </a:r>
              <a:endParaRPr lang="es-AR" sz="2400" b="1" dirty="0">
                <a:solidFill>
                  <a:schemeClr val="bg1"/>
                </a:solidFill>
                <a:latin typeface="Tempus Sans ITC" panose="04020404030D07020202" pitchFamily="82" charset="0"/>
              </a:endParaRPr>
            </a:p>
          </p:txBody>
        </p:sp>
      </p:grpSp>
      <p:grpSp>
        <p:nvGrpSpPr>
          <p:cNvPr id="76" name="Grupo 75"/>
          <p:cNvGrpSpPr/>
          <p:nvPr/>
        </p:nvGrpSpPr>
        <p:grpSpPr>
          <a:xfrm>
            <a:off x="4770554" y="2995750"/>
            <a:ext cx="2484109" cy="793790"/>
            <a:chOff x="4770554" y="2711539"/>
            <a:chExt cx="2484109" cy="793790"/>
          </a:xfrm>
        </p:grpSpPr>
        <p:sp>
          <p:nvSpPr>
            <p:cNvPr id="13" name="Cheurón 12"/>
            <p:cNvSpPr/>
            <p:nvPr/>
          </p:nvSpPr>
          <p:spPr>
            <a:xfrm>
              <a:off x="4770554" y="2711539"/>
              <a:ext cx="2484109" cy="793790"/>
            </a:xfrm>
            <a:prstGeom prst="chevron">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0" name="Rectángulo 19"/>
            <p:cNvSpPr/>
            <p:nvPr/>
          </p:nvSpPr>
          <p:spPr>
            <a:xfrm>
              <a:off x="5070873" y="2891038"/>
              <a:ext cx="1780688" cy="461665"/>
            </a:xfrm>
            <a:prstGeom prst="rect">
              <a:avLst/>
            </a:prstGeom>
          </p:spPr>
          <p:txBody>
            <a:bodyPr wrap="square">
              <a:spAutoFit/>
            </a:bodyPr>
            <a:lstStyle/>
            <a:p>
              <a:pPr algn="ctr"/>
              <a:r>
                <a:rPr lang="es-AR" sz="2400" b="1" dirty="0" smtClean="0">
                  <a:solidFill>
                    <a:schemeClr val="bg1"/>
                  </a:solidFill>
                  <a:latin typeface="Tempus Sans ITC" panose="04020404030D07020202" pitchFamily="82" charset="0"/>
                </a:rPr>
                <a:t>Conversión</a:t>
              </a:r>
              <a:endParaRPr lang="es-AR" sz="2400" b="1" dirty="0">
                <a:solidFill>
                  <a:schemeClr val="bg1"/>
                </a:solidFill>
                <a:latin typeface="Tempus Sans ITC" panose="04020404030D07020202" pitchFamily="82" charset="0"/>
              </a:endParaRPr>
            </a:p>
          </p:txBody>
        </p:sp>
      </p:grpSp>
      <p:grpSp>
        <p:nvGrpSpPr>
          <p:cNvPr id="77" name="Grupo 76"/>
          <p:cNvGrpSpPr/>
          <p:nvPr/>
        </p:nvGrpSpPr>
        <p:grpSpPr>
          <a:xfrm>
            <a:off x="7104579" y="2995749"/>
            <a:ext cx="2293547" cy="809180"/>
            <a:chOff x="7104579" y="2711538"/>
            <a:chExt cx="2293547" cy="809180"/>
          </a:xfrm>
        </p:grpSpPr>
        <p:sp>
          <p:nvSpPr>
            <p:cNvPr id="14" name="Cheurón 13"/>
            <p:cNvSpPr/>
            <p:nvPr/>
          </p:nvSpPr>
          <p:spPr>
            <a:xfrm>
              <a:off x="7104579" y="2711538"/>
              <a:ext cx="2293547" cy="80918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21" name="Rectángulo 20"/>
            <p:cNvSpPr/>
            <p:nvPr/>
          </p:nvSpPr>
          <p:spPr>
            <a:xfrm>
              <a:off x="7344622" y="2896974"/>
              <a:ext cx="1889664" cy="461665"/>
            </a:xfrm>
            <a:prstGeom prst="rect">
              <a:avLst/>
            </a:prstGeom>
          </p:spPr>
          <p:txBody>
            <a:bodyPr wrap="square">
              <a:spAutoFit/>
            </a:bodyPr>
            <a:lstStyle/>
            <a:p>
              <a:pPr algn="ctr"/>
              <a:r>
                <a:rPr lang="es-AR" sz="2400" b="1" dirty="0" smtClean="0">
                  <a:solidFill>
                    <a:schemeClr val="bg1"/>
                  </a:solidFill>
                  <a:latin typeface="Tempus Sans ITC" panose="04020404030D07020202" pitchFamily="82" charset="0"/>
                </a:rPr>
                <a:t>Retención</a:t>
              </a:r>
              <a:endParaRPr lang="es-AR" sz="2400" b="1" dirty="0">
                <a:solidFill>
                  <a:schemeClr val="bg1"/>
                </a:solidFill>
                <a:latin typeface="Tempus Sans ITC" panose="04020404030D07020202" pitchFamily="82" charset="0"/>
              </a:endParaRPr>
            </a:p>
          </p:txBody>
        </p:sp>
      </p:grpSp>
      <p:grpSp>
        <p:nvGrpSpPr>
          <p:cNvPr id="81" name="Grupo 80"/>
          <p:cNvGrpSpPr/>
          <p:nvPr/>
        </p:nvGrpSpPr>
        <p:grpSpPr>
          <a:xfrm>
            <a:off x="9360040" y="5305835"/>
            <a:ext cx="2885989" cy="990071"/>
            <a:chOff x="9360040" y="5021624"/>
            <a:chExt cx="2885989" cy="990071"/>
          </a:xfrm>
        </p:grpSpPr>
        <p:sp>
          <p:nvSpPr>
            <p:cNvPr id="52" name="Rectángulo 51"/>
            <p:cNvSpPr/>
            <p:nvPr/>
          </p:nvSpPr>
          <p:spPr>
            <a:xfrm>
              <a:off x="9360040" y="5021624"/>
              <a:ext cx="2809560" cy="990071"/>
            </a:xfrm>
            <a:prstGeom prst="rect">
              <a:avLst/>
            </a:prstGeom>
            <a:solidFill>
              <a:srgbClr val="1F4E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4" name="Elipse 53"/>
            <p:cNvSpPr>
              <a:spLocks noChangeAspect="1"/>
            </p:cNvSpPr>
            <p:nvPr/>
          </p:nvSpPr>
          <p:spPr>
            <a:xfrm>
              <a:off x="9404468" y="5155949"/>
              <a:ext cx="316289" cy="335938"/>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5" name="Rectángulo 54"/>
            <p:cNvSpPr/>
            <p:nvPr/>
          </p:nvSpPr>
          <p:spPr>
            <a:xfrm>
              <a:off x="9626826" y="5142151"/>
              <a:ext cx="2619203" cy="369332"/>
            </a:xfrm>
            <a:prstGeom prst="rect">
              <a:avLst/>
            </a:prstGeom>
          </p:spPr>
          <p:txBody>
            <a:bodyPr wrap="square">
              <a:spAutoFit/>
            </a:bodyPr>
            <a:lstStyle/>
            <a:p>
              <a:pPr algn="ctr"/>
              <a:r>
                <a:rPr lang="es-AR" b="1" dirty="0" smtClean="0">
                  <a:latin typeface="Tempus Sans ITC" panose="04020404030D07020202" pitchFamily="82" charset="0"/>
                </a:rPr>
                <a:t>Momentos Gestionados</a:t>
              </a:r>
              <a:endParaRPr lang="es-AR" b="1" dirty="0">
                <a:latin typeface="Tempus Sans ITC" panose="04020404030D07020202" pitchFamily="82" charset="0"/>
              </a:endParaRPr>
            </a:p>
          </p:txBody>
        </p:sp>
      </p:grpSp>
      <p:grpSp>
        <p:nvGrpSpPr>
          <p:cNvPr id="82" name="Grupo 81"/>
          <p:cNvGrpSpPr/>
          <p:nvPr/>
        </p:nvGrpSpPr>
        <p:grpSpPr>
          <a:xfrm>
            <a:off x="9413116" y="5823410"/>
            <a:ext cx="2466229" cy="369332"/>
            <a:chOff x="9413116" y="5539199"/>
            <a:chExt cx="2466229" cy="369332"/>
          </a:xfrm>
        </p:grpSpPr>
        <p:sp>
          <p:nvSpPr>
            <p:cNvPr id="53" name="Elipse 52"/>
            <p:cNvSpPr>
              <a:spLocks noChangeAspect="1"/>
            </p:cNvSpPr>
            <p:nvPr/>
          </p:nvSpPr>
          <p:spPr>
            <a:xfrm>
              <a:off x="9413116" y="5556622"/>
              <a:ext cx="318257" cy="338028"/>
            </a:xfrm>
            <a:prstGeom prst="ellipse">
              <a:avLst/>
            </a:prstGeom>
            <a:pattFill prst="lgCheck">
              <a:fgClr>
                <a:schemeClr val="tx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Rectángulo 55"/>
            <p:cNvSpPr/>
            <p:nvPr/>
          </p:nvSpPr>
          <p:spPr>
            <a:xfrm>
              <a:off x="9734687" y="5539199"/>
              <a:ext cx="2144658" cy="369332"/>
            </a:xfrm>
            <a:prstGeom prst="rect">
              <a:avLst/>
            </a:prstGeom>
          </p:spPr>
          <p:txBody>
            <a:bodyPr wrap="square">
              <a:spAutoFit/>
            </a:bodyPr>
            <a:lstStyle/>
            <a:p>
              <a:pPr algn="ctr"/>
              <a:r>
                <a:rPr lang="es-AR" b="1" dirty="0" smtClean="0">
                  <a:latin typeface="Tempus Sans ITC" panose="04020404030D07020202" pitchFamily="82" charset="0"/>
                </a:rPr>
                <a:t>Momentos Ganados</a:t>
              </a:r>
              <a:endParaRPr lang="es-AR" b="1" dirty="0">
                <a:latin typeface="Tempus Sans ITC" panose="04020404030D07020202" pitchFamily="82" charset="0"/>
              </a:endParaRPr>
            </a:p>
          </p:txBody>
        </p:sp>
      </p:grpSp>
      <p:grpSp>
        <p:nvGrpSpPr>
          <p:cNvPr id="124" name="Grupo 123"/>
          <p:cNvGrpSpPr/>
          <p:nvPr/>
        </p:nvGrpSpPr>
        <p:grpSpPr>
          <a:xfrm>
            <a:off x="1693960" y="4338116"/>
            <a:ext cx="1984623" cy="405932"/>
            <a:chOff x="1693960" y="4053905"/>
            <a:chExt cx="1984623" cy="405932"/>
          </a:xfrm>
        </p:grpSpPr>
        <p:sp>
          <p:nvSpPr>
            <p:cNvPr id="50" name="Elipse 49"/>
            <p:cNvSpPr>
              <a:spLocks noChangeAspect="1"/>
            </p:cNvSpPr>
            <p:nvPr/>
          </p:nvSpPr>
          <p:spPr>
            <a:xfrm>
              <a:off x="1693960" y="4053905"/>
              <a:ext cx="315628" cy="335236"/>
            </a:xfrm>
            <a:prstGeom prst="ellipse">
              <a:avLst/>
            </a:prstGeom>
            <a:pattFill prst="lgCheck">
              <a:fgClr>
                <a:srgbClr val="FF000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1" name="Rectángulo 60"/>
            <p:cNvSpPr/>
            <p:nvPr/>
          </p:nvSpPr>
          <p:spPr>
            <a:xfrm>
              <a:off x="1766311" y="4075116"/>
              <a:ext cx="1912272" cy="384721"/>
            </a:xfrm>
            <a:prstGeom prst="rect">
              <a:avLst/>
            </a:prstGeom>
          </p:spPr>
          <p:txBody>
            <a:bodyPr wrap="square">
              <a:spAutoFit/>
            </a:bodyPr>
            <a:lstStyle/>
            <a:p>
              <a:pPr algn="ctr"/>
              <a:r>
                <a:rPr lang="es-AR" sz="1900" b="1" dirty="0" smtClean="0">
                  <a:solidFill>
                    <a:srgbClr val="FF0000"/>
                  </a:solidFill>
                  <a:latin typeface="Tempus Sans ITC" panose="04020404030D07020202" pitchFamily="82" charset="0"/>
                </a:rPr>
                <a:t>Boca en Boca </a:t>
              </a:r>
              <a:endParaRPr lang="es-AR" sz="1900" b="1" dirty="0">
                <a:solidFill>
                  <a:srgbClr val="FF0000"/>
                </a:solidFill>
                <a:latin typeface="Tempus Sans ITC" panose="04020404030D07020202" pitchFamily="82" charset="0"/>
              </a:endParaRPr>
            </a:p>
          </p:txBody>
        </p:sp>
      </p:grpSp>
      <p:grpSp>
        <p:nvGrpSpPr>
          <p:cNvPr id="125" name="Grupo 124"/>
          <p:cNvGrpSpPr/>
          <p:nvPr/>
        </p:nvGrpSpPr>
        <p:grpSpPr>
          <a:xfrm>
            <a:off x="-55631" y="2392992"/>
            <a:ext cx="2307740" cy="339869"/>
            <a:chOff x="-55631" y="2108781"/>
            <a:chExt cx="2307740" cy="339869"/>
          </a:xfrm>
        </p:grpSpPr>
        <p:sp>
          <p:nvSpPr>
            <p:cNvPr id="49" name="Rectángulo 48"/>
            <p:cNvSpPr/>
            <p:nvPr/>
          </p:nvSpPr>
          <p:spPr>
            <a:xfrm>
              <a:off x="-55631" y="2108781"/>
              <a:ext cx="2084169" cy="338554"/>
            </a:xfrm>
            <a:prstGeom prst="rect">
              <a:avLst/>
            </a:prstGeom>
          </p:spPr>
          <p:txBody>
            <a:bodyPr wrap="square">
              <a:spAutoFit/>
            </a:bodyPr>
            <a:lstStyle/>
            <a:p>
              <a:pPr algn="ctr"/>
              <a:r>
                <a:rPr lang="es-AR" sz="1600" b="1" dirty="0" smtClean="0">
                  <a:solidFill>
                    <a:srgbClr val="FF0000"/>
                  </a:solidFill>
                  <a:latin typeface="Tempus Sans ITC" panose="04020404030D07020202" pitchFamily="82" charset="0"/>
                </a:rPr>
                <a:t>Visualización Online</a:t>
              </a:r>
              <a:endParaRPr lang="es-AR" sz="1600" b="1" dirty="0">
                <a:solidFill>
                  <a:srgbClr val="FF0000"/>
                </a:solidFill>
                <a:latin typeface="Tempus Sans ITC" panose="04020404030D07020202" pitchFamily="82" charset="0"/>
              </a:endParaRPr>
            </a:p>
          </p:txBody>
        </p:sp>
        <p:sp>
          <p:nvSpPr>
            <p:cNvPr id="62" name="Elipse 61"/>
            <p:cNvSpPr>
              <a:spLocks noChangeAspect="1"/>
            </p:cNvSpPr>
            <p:nvPr/>
          </p:nvSpPr>
          <p:spPr>
            <a:xfrm>
              <a:off x="1933852" y="2110622"/>
              <a:ext cx="318257" cy="3380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23" name="Grupo 122"/>
          <p:cNvGrpSpPr/>
          <p:nvPr/>
        </p:nvGrpSpPr>
        <p:grpSpPr>
          <a:xfrm>
            <a:off x="768561" y="4960359"/>
            <a:ext cx="1704617" cy="384721"/>
            <a:chOff x="768561" y="4676148"/>
            <a:chExt cx="1704617" cy="384721"/>
          </a:xfrm>
        </p:grpSpPr>
        <p:sp>
          <p:nvSpPr>
            <p:cNvPr id="60" name="Elipse 59"/>
            <p:cNvSpPr>
              <a:spLocks noChangeAspect="1"/>
            </p:cNvSpPr>
            <p:nvPr/>
          </p:nvSpPr>
          <p:spPr>
            <a:xfrm>
              <a:off x="768561" y="4703053"/>
              <a:ext cx="318257" cy="3380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3" name="Rectángulo 62"/>
            <p:cNvSpPr/>
            <p:nvPr/>
          </p:nvSpPr>
          <p:spPr>
            <a:xfrm>
              <a:off x="924281" y="4676148"/>
              <a:ext cx="1548897" cy="384721"/>
            </a:xfrm>
            <a:prstGeom prst="rect">
              <a:avLst/>
            </a:prstGeom>
          </p:spPr>
          <p:txBody>
            <a:bodyPr wrap="square">
              <a:spAutoFit/>
            </a:bodyPr>
            <a:lstStyle/>
            <a:p>
              <a:pPr algn="ctr"/>
              <a:r>
                <a:rPr lang="es-AR" sz="1900" b="1" dirty="0" smtClean="0">
                  <a:solidFill>
                    <a:srgbClr val="FF0000"/>
                  </a:solidFill>
                  <a:latin typeface="Tempus Sans ITC" panose="04020404030D07020202" pitchFamily="82" charset="0"/>
                </a:rPr>
                <a:t>Radio/TV</a:t>
              </a:r>
              <a:endParaRPr lang="es-AR" sz="1900" b="1" dirty="0">
                <a:solidFill>
                  <a:srgbClr val="FF0000"/>
                </a:solidFill>
                <a:latin typeface="Tempus Sans ITC" panose="04020404030D07020202" pitchFamily="82" charset="0"/>
              </a:endParaRPr>
            </a:p>
          </p:txBody>
        </p:sp>
      </p:grpSp>
      <p:grpSp>
        <p:nvGrpSpPr>
          <p:cNvPr id="126" name="Grupo 125"/>
          <p:cNvGrpSpPr/>
          <p:nvPr/>
        </p:nvGrpSpPr>
        <p:grpSpPr>
          <a:xfrm>
            <a:off x="481600" y="1632570"/>
            <a:ext cx="2084169" cy="371662"/>
            <a:chOff x="481600" y="1348359"/>
            <a:chExt cx="2084169" cy="371662"/>
          </a:xfrm>
        </p:grpSpPr>
        <p:sp>
          <p:nvSpPr>
            <p:cNvPr id="64" name="Elipse 63"/>
            <p:cNvSpPr>
              <a:spLocks noChangeAspect="1"/>
            </p:cNvSpPr>
            <p:nvPr/>
          </p:nvSpPr>
          <p:spPr>
            <a:xfrm>
              <a:off x="2092980" y="1348359"/>
              <a:ext cx="318257" cy="338028"/>
            </a:xfrm>
            <a:prstGeom prst="ellipse">
              <a:avLst/>
            </a:prstGeom>
            <a:solidFill>
              <a:srgbClr val="FFB5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2" name="Rectángulo 71"/>
            <p:cNvSpPr/>
            <p:nvPr/>
          </p:nvSpPr>
          <p:spPr>
            <a:xfrm>
              <a:off x="481600" y="1381467"/>
              <a:ext cx="2084169" cy="338554"/>
            </a:xfrm>
            <a:prstGeom prst="rect">
              <a:avLst/>
            </a:prstGeom>
          </p:spPr>
          <p:txBody>
            <a:bodyPr wrap="square">
              <a:spAutoFit/>
            </a:bodyPr>
            <a:lstStyle/>
            <a:p>
              <a:pPr algn="ctr"/>
              <a:r>
                <a:rPr lang="es-AR" sz="1600" b="1" dirty="0" smtClean="0">
                  <a:solidFill>
                    <a:schemeClr val="accent4">
                      <a:lumMod val="75000"/>
                    </a:schemeClr>
                  </a:solidFill>
                  <a:latin typeface="Tempus Sans ITC" panose="04020404030D07020202" pitchFamily="82" charset="0"/>
                </a:rPr>
                <a:t>Búsqueda</a:t>
              </a:r>
              <a:endParaRPr lang="es-AR" sz="1600" b="1" dirty="0">
                <a:solidFill>
                  <a:schemeClr val="accent4">
                    <a:lumMod val="75000"/>
                  </a:schemeClr>
                </a:solidFill>
                <a:latin typeface="Tempus Sans ITC" panose="04020404030D07020202" pitchFamily="82" charset="0"/>
              </a:endParaRPr>
            </a:p>
          </p:txBody>
        </p:sp>
      </p:grpSp>
      <p:grpSp>
        <p:nvGrpSpPr>
          <p:cNvPr id="127" name="Grupo 126"/>
          <p:cNvGrpSpPr/>
          <p:nvPr/>
        </p:nvGrpSpPr>
        <p:grpSpPr>
          <a:xfrm>
            <a:off x="613601" y="1117058"/>
            <a:ext cx="2165814" cy="347754"/>
            <a:chOff x="613601" y="832847"/>
            <a:chExt cx="2165814" cy="347754"/>
          </a:xfrm>
        </p:grpSpPr>
        <p:sp>
          <p:nvSpPr>
            <p:cNvPr id="69" name="Elipse 68"/>
            <p:cNvSpPr>
              <a:spLocks noChangeAspect="1"/>
            </p:cNvSpPr>
            <p:nvPr/>
          </p:nvSpPr>
          <p:spPr>
            <a:xfrm>
              <a:off x="2461158" y="832847"/>
              <a:ext cx="318257" cy="338028"/>
            </a:xfrm>
            <a:prstGeom prst="ellipse">
              <a:avLst/>
            </a:prstGeom>
            <a:solidFill>
              <a:srgbClr val="FFB5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73" name="Rectángulo 72"/>
            <p:cNvSpPr/>
            <p:nvPr/>
          </p:nvSpPr>
          <p:spPr>
            <a:xfrm>
              <a:off x="613601" y="842047"/>
              <a:ext cx="2084169" cy="338554"/>
            </a:xfrm>
            <a:prstGeom prst="rect">
              <a:avLst/>
            </a:prstGeom>
          </p:spPr>
          <p:txBody>
            <a:bodyPr wrap="square">
              <a:spAutoFit/>
            </a:bodyPr>
            <a:lstStyle/>
            <a:p>
              <a:pPr algn="ctr"/>
              <a:r>
                <a:rPr lang="es-AR" sz="1600" b="1" dirty="0" smtClean="0">
                  <a:solidFill>
                    <a:schemeClr val="accent4">
                      <a:lumMod val="75000"/>
                    </a:schemeClr>
                  </a:solidFill>
                  <a:latin typeface="Tempus Sans ITC" panose="04020404030D07020202" pitchFamily="82" charset="0"/>
                </a:rPr>
                <a:t>Contenido Pago</a:t>
              </a:r>
              <a:endParaRPr lang="es-AR" sz="1600" b="1" dirty="0">
                <a:solidFill>
                  <a:schemeClr val="accent4">
                    <a:lumMod val="75000"/>
                  </a:schemeClr>
                </a:solidFill>
                <a:latin typeface="Tempus Sans ITC" panose="04020404030D07020202" pitchFamily="82" charset="0"/>
              </a:endParaRPr>
            </a:p>
          </p:txBody>
        </p:sp>
      </p:grpSp>
      <p:grpSp>
        <p:nvGrpSpPr>
          <p:cNvPr id="128" name="Grupo 127"/>
          <p:cNvGrpSpPr/>
          <p:nvPr/>
        </p:nvGrpSpPr>
        <p:grpSpPr>
          <a:xfrm>
            <a:off x="2790124" y="493309"/>
            <a:ext cx="818819" cy="691930"/>
            <a:chOff x="2790124" y="209098"/>
            <a:chExt cx="818819" cy="691930"/>
          </a:xfrm>
        </p:grpSpPr>
        <p:sp>
          <p:nvSpPr>
            <p:cNvPr id="70" name="Elipse 69"/>
            <p:cNvSpPr>
              <a:spLocks noChangeAspect="1"/>
            </p:cNvSpPr>
            <p:nvPr/>
          </p:nvSpPr>
          <p:spPr>
            <a:xfrm>
              <a:off x="2985201" y="563000"/>
              <a:ext cx="318257" cy="338028"/>
            </a:xfrm>
            <a:prstGeom prst="ellipse">
              <a:avLst/>
            </a:prstGeom>
            <a:solidFill>
              <a:srgbClr val="FFB5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3" name="Rectángulo 82"/>
            <p:cNvSpPr/>
            <p:nvPr/>
          </p:nvSpPr>
          <p:spPr>
            <a:xfrm>
              <a:off x="2790124" y="209098"/>
              <a:ext cx="818819" cy="338554"/>
            </a:xfrm>
            <a:prstGeom prst="rect">
              <a:avLst/>
            </a:prstGeom>
          </p:spPr>
          <p:txBody>
            <a:bodyPr wrap="square">
              <a:spAutoFit/>
            </a:bodyPr>
            <a:lstStyle/>
            <a:p>
              <a:pPr algn="ctr"/>
              <a:r>
                <a:rPr lang="es-AR" sz="1600" b="1" dirty="0" smtClean="0">
                  <a:solidFill>
                    <a:schemeClr val="accent4">
                      <a:lumMod val="75000"/>
                    </a:schemeClr>
                  </a:solidFill>
                  <a:latin typeface="Tempus Sans ITC" panose="04020404030D07020202" pitchFamily="82" charset="0"/>
                </a:rPr>
                <a:t>Email</a:t>
              </a:r>
              <a:endParaRPr lang="es-AR" sz="1600" b="1" dirty="0">
                <a:solidFill>
                  <a:schemeClr val="accent4">
                    <a:lumMod val="75000"/>
                  </a:schemeClr>
                </a:solidFill>
                <a:latin typeface="Tempus Sans ITC" panose="04020404030D07020202" pitchFamily="82" charset="0"/>
              </a:endParaRPr>
            </a:p>
          </p:txBody>
        </p:sp>
      </p:grpSp>
      <p:grpSp>
        <p:nvGrpSpPr>
          <p:cNvPr id="129" name="Grupo 128"/>
          <p:cNvGrpSpPr/>
          <p:nvPr/>
        </p:nvGrpSpPr>
        <p:grpSpPr>
          <a:xfrm>
            <a:off x="3580740" y="888364"/>
            <a:ext cx="1656802" cy="584775"/>
            <a:chOff x="3580740" y="604153"/>
            <a:chExt cx="1656802" cy="584775"/>
          </a:xfrm>
        </p:grpSpPr>
        <p:sp>
          <p:nvSpPr>
            <p:cNvPr id="71" name="Elipse 70"/>
            <p:cNvSpPr>
              <a:spLocks noChangeAspect="1"/>
            </p:cNvSpPr>
            <p:nvPr/>
          </p:nvSpPr>
          <p:spPr>
            <a:xfrm>
              <a:off x="3580740" y="681270"/>
              <a:ext cx="318257" cy="338028"/>
            </a:xfrm>
            <a:prstGeom prst="ellipse">
              <a:avLst/>
            </a:prstGeom>
            <a:solidFill>
              <a:srgbClr val="FFB51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4" name="Rectángulo 83"/>
            <p:cNvSpPr/>
            <p:nvPr/>
          </p:nvSpPr>
          <p:spPr>
            <a:xfrm>
              <a:off x="3799714" y="604153"/>
              <a:ext cx="1437828" cy="584775"/>
            </a:xfrm>
            <a:prstGeom prst="rect">
              <a:avLst/>
            </a:prstGeom>
          </p:spPr>
          <p:txBody>
            <a:bodyPr wrap="square">
              <a:spAutoFit/>
            </a:bodyPr>
            <a:lstStyle/>
            <a:p>
              <a:r>
                <a:rPr lang="es-AR" sz="1600" b="1" dirty="0" err="1" smtClean="0">
                  <a:solidFill>
                    <a:schemeClr val="accent4">
                      <a:lumMod val="75000"/>
                    </a:schemeClr>
                  </a:solidFill>
                  <a:latin typeface="Tempus Sans ITC" panose="04020404030D07020202" pitchFamily="82" charset="0"/>
                </a:rPr>
                <a:t>WebSites</a:t>
              </a:r>
              <a:r>
                <a:rPr lang="es-AR" sz="1600" b="1" dirty="0" smtClean="0">
                  <a:solidFill>
                    <a:schemeClr val="accent4">
                      <a:lumMod val="75000"/>
                    </a:schemeClr>
                  </a:solidFill>
                  <a:latin typeface="Tempus Sans ITC" panose="04020404030D07020202" pitchFamily="82" charset="0"/>
                </a:rPr>
                <a:t>,</a:t>
              </a:r>
            </a:p>
            <a:p>
              <a:r>
                <a:rPr lang="es-AR" sz="1600" b="1" dirty="0" err="1" smtClean="0">
                  <a:solidFill>
                    <a:schemeClr val="accent4">
                      <a:lumMod val="75000"/>
                    </a:schemeClr>
                  </a:solidFill>
                  <a:latin typeface="Tempus Sans ITC" panose="04020404030D07020202" pitchFamily="82" charset="0"/>
                </a:rPr>
                <a:t>Landing</a:t>
              </a:r>
              <a:r>
                <a:rPr lang="es-AR" sz="1600" b="1" dirty="0" smtClean="0">
                  <a:solidFill>
                    <a:schemeClr val="accent4">
                      <a:lumMod val="75000"/>
                    </a:schemeClr>
                  </a:solidFill>
                  <a:latin typeface="Tempus Sans ITC" panose="04020404030D07020202" pitchFamily="82" charset="0"/>
                </a:rPr>
                <a:t> </a:t>
              </a:r>
              <a:r>
                <a:rPr lang="es-AR" sz="1600" b="1" dirty="0" err="1" smtClean="0">
                  <a:solidFill>
                    <a:schemeClr val="accent4">
                      <a:lumMod val="75000"/>
                    </a:schemeClr>
                  </a:solidFill>
                  <a:latin typeface="Tempus Sans ITC" panose="04020404030D07020202" pitchFamily="82" charset="0"/>
                </a:rPr>
                <a:t>Pages</a:t>
              </a:r>
              <a:endParaRPr lang="es-AR" sz="1600" b="1" dirty="0">
                <a:solidFill>
                  <a:schemeClr val="accent4">
                    <a:lumMod val="75000"/>
                  </a:schemeClr>
                </a:solidFill>
                <a:latin typeface="Tempus Sans ITC" panose="04020404030D07020202" pitchFamily="82" charset="0"/>
              </a:endParaRPr>
            </a:p>
          </p:txBody>
        </p:sp>
      </p:grpSp>
      <p:grpSp>
        <p:nvGrpSpPr>
          <p:cNvPr id="130" name="Grupo 129"/>
          <p:cNvGrpSpPr/>
          <p:nvPr/>
        </p:nvGrpSpPr>
        <p:grpSpPr>
          <a:xfrm>
            <a:off x="3929962" y="1617010"/>
            <a:ext cx="1615267" cy="346025"/>
            <a:chOff x="3929962" y="1332799"/>
            <a:chExt cx="1615267" cy="346025"/>
          </a:xfrm>
        </p:grpSpPr>
        <p:sp>
          <p:nvSpPr>
            <p:cNvPr id="68" name="Elipse 67"/>
            <p:cNvSpPr>
              <a:spLocks noChangeAspect="1"/>
            </p:cNvSpPr>
            <p:nvPr/>
          </p:nvSpPr>
          <p:spPr>
            <a:xfrm>
              <a:off x="3929962" y="1332799"/>
              <a:ext cx="315628" cy="335236"/>
            </a:xfrm>
            <a:prstGeom prst="ellipse">
              <a:avLst/>
            </a:prstGeom>
            <a:pattFill prst="lgCheck">
              <a:fgClr>
                <a:srgbClr val="FFB514"/>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5" name="Rectángulo 84"/>
            <p:cNvSpPr/>
            <p:nvPr/>
          </p:nvSpPr>
          <p:spPr>
            <a:xfrm>
              <a:off x="4256986" y="1340270"/>
              <a:ext cx="1288243" cy="338554"/>
            </a:xfrm>
            <a:prstGeom prst="rect">
              <a:avLst/>
            </a:prstGeom>
          </p:spPr>
          <p:txBody>
            <a:bodyPr wrap="square">
              <a:spAutoFit/>
            </a:bodyPr>
            <a:lstStyle/>
            <a:p>
              <a:pPr algn="ctr"/>
              <a:r>
                <a:rPr lang="es-AR" sz="1600" b="1" dirty="0" smtClean="0">
                  <a:solidFill>
                    <a:schemeClr val="accent4">
                      <a:lumMod val="75000"/>
                    </a:schemeClr>
                  </a:solidFill>
                  <a:latin typeface="Tempus Sans ITC" panose="04020404030D07020202" pitchFamily="82" charset="0"/>
                </a:rPr>
                <a:t>Social Media</a:t>
              </a:r>
              <a:endParaRPr lang="es-AR" sz="1600" b="1" dirty="0">
                <a:solidFill>
                  <a:schemeClr val="accent4">
                    <a:lumMod val="75000"/>
                  </a:schemeClr>
                </a:solidFill>
                <a:latin typeface="Tempus Sans ITC" panose="04020404030D07020202" pitchFamily="82" charset="0"/>
              </a:endParaRPr>
            </a:p>
          </p:txBody>
        </p:sp>
      </p:grpSp>
      <p:grpSp>
        <p:nvGrpSpPr>
          <p:cNvPr id="131" name="Grupo 130"/>
          <p:cNvGrpSpPr/>
          <p:nvPr/>
        </p:nvGrpSpPr>
        <p:grpSpPr>
          <a:xfrm>
            <a:off x="4063703" y="2314481"/>
            <a:ext cx="1461996" cy="366386"/>
            <a:chOff x="4063703" y="2030270"/>
            <a:chExt cx="1461996" cy="366386"/>
          </a:xfrm>
        </p:grpSpPr>
        <p:sp>
          <p:nvSpPr>
            <p:cNvPr id="67" name="Elipse 66"/>
            <p:cNvSpPr>
              <a:spLocks noChangeAspect="1"/>
            </p:cNvSpPr>
            <p:nvPr/>
          </p:nvSpPr>
          <p:spPr>
            <a:xfrm>
              <a:off x="4063703" y="2030270"/>
              <a:ext cx="315628" cy="335236"/>
            </a:xfrm>
            <a:prstGeom prst="ellipse">
              <a:avLst/>
            </a:prstGeom>
            <a:pattFill prst="lgCheck">
              <a:fgClr>
                <a:srgbClr val="FFB514"/>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6" name="Rectángulo 85"/>
            <p:cNvSpPr/>
            <p:nvPr/>
          </p:nvSpPr>
          <p:spPr>
            <a:xfrm>
              <a:off x="4319196" y="2058102"/>
              <a:ext cx="1206503" cy="338554"/>
            </a:xfrm>
            <a:prstGeom prst="rect">
              <a:avLst/>
            </a:prstGeom>
          </p:spPr>
          <p:txBody>
            <a:bodyPr wrap="square">
              <a:spAutoFit/>
            </a:bodyPr>
            <a:lstStyle/>
            <a:p>
              <a:pPr algn="ctr"/>
              <a:r>
                <a:rPr lang="es-AR" sz="1600" b="1" dirty="0" smtClean="0">
                  <a:solidFill>
                    <a:schemeClr val="accent4">
                      <a:lumMod val="75000"/>
                    </a:schemeClr>
                  </a:solidFill>
                  <a:latin typeface="Tempus Sans ITC" panose="04020404030D07020202" pitchFamily="82" charset="0"/>
                </a:rPr>
                <a:t>Otros Sitios</a:t>
              </a:r>
              <a:endParaRPr lang="es-AR" sz="1600" b="1" dirty="0">
                <a:solidFill>
                  <a:schemeClr val="accent4">
                    <a:lumMod val="75000"/>
                  </a:schemeClr>
                </a:solidFill>
                <a:latin typeface="Tempus Sans ITC" panose="04020404030D07020202" pitchFamily="82" charset="0"/>
              </a:endParaRPr>
            </a:p>
          </p:txBody>
        </p:sp>
      </p:grpSp>
      <p:grpSp>
        <p:nvGrpSpPr>
          <p:cNvPr id="132" name="Grupo 131"/>
          <p:cNvGrpSpPr/>
          <p:nvPr/>
        </p:nvGrpSpPr>
        <p:grpSpPr>
          <a:xfrm>
            <a:off x="5200210" y="4583144"/>
            <a:ext cx="1073912" cy="389527"/>
            <a:chOff x="5200210" y="4298933"/>
            <a:chExt cx="1073912" cy="389527"/>
          </a:xfrm>
        </p:grpSpPr>
        <p:sp>
          <p:nvSpPr>
            <p:cNvPr id="87" name="Rectángulo 86"/>
            <p:cNvSpPr/>
            <p:nvPr/>
          </p:nvSpPr>
          <p:spPr>
            <a:xfrm>
              <a:off x="5476622" y="4349906"/>
              <a:ext cx="797500" cy="338554"/>
            </a:xfrm>
            <a:prstGeom prst="rect">
              <a:avLst/>
            </a:prstGeom>
          </p:spPr>
          <p:txBody>
            <a:bodyPr wrap="square">
              <a:spAutoFit/>
            </a:bodyPr>
            <a:lstStyle/>
            <a:p>
              <a:pPr algn="ctr"/>
              <a:r>
                <a:rPr lang="es-AR" sz="1600" b="1" dirty="0" smtClean="0">
                  <a:solidFill>
                    <a:srgbClr val="00B050"/>
                  </a:solidFill>
                  <a:latin typeface="Tempus Sans ITC" panose="04020404030D07020202" pitchFamily="82" charset="0"/>
                </a:rPr>
                <a:t>Tienda</a:t>
              </a:r>
              <a:endParaRPr lang="es-AR" sz="1600" b="1" dirty="0">
                <a:solidFill>
                  <a:srgbClr val="00B050"/>
                </a:solidFill>
                <a:latin typeface="Tempus Sans ITC" panose="04020404030D07020202" pitchFamily="82" charset="0"/>
              </a:endParaRPr>
            </a:p>
          </p:txBody>
        </p:sp>
        <p:sp>
          <p:nvSpPr>
            <p:cNvPr id="94" name="Elipse 93"/>
            <p:cNvSpPr>
              <a:spLocks noChangeAspect="1"/>
            </p:cNvSpPr>
            <p:nvPr/>
          </p:nvSpPr>
          <p:spPr>
            <a:xfrm>
              <a:off x="5200210" y="4298933"/>
              <a:ext cx="318257" cy="33802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35" name="Grupo 134"/>
          <p:cNvGrpSpPr/>
          <p:nvPr/>
        </p:nvGrpSpPr>
        <p:grpSpPr>
          <a:xfrm>
            <a:off x="5963827" y="1722073"/>
            <a:ext cx="1372611" cy="355195"/>
            <a:chOff x="5963827" y="1437862"/>
            <a:chExt cx="1372611" cy="355195"/>
          </a:xfrm>
        </p:grpSpPr>
        <p:sp>
          <p:nvSpPr>
            <p:cNvPr id="91" name="Rectángulo 90"/>
            <p:cNvSpPr/>
            <p:nvPr/>
          </p:nvSpPr>
          <p:spPr>
            <a:xfrm>
              <a:off x="6213937" y="1454503"/>
              <a:ext cx="1122501" cy="338554"/>
            </a:xfrm>
            <a:prstGeom prst="rect">
              <a:avLst/>
            </a:prstGeom>
          </p:spPr>
          <p:txBody>
            <a:bodyPr wrap="square">
              <a:spAutoFit/>
            </a:bodyPr>
            <a:lstStyle/>
            <a:p>
              <a:pPr algn="ctr"/>
              <a:r>
                <a:rPr lang="es-AR" sz="1600" b="1" dirty="0" err="1" smtClean="0">
                  <a:solidFill>
                    <a:srgbClr val="00B050"/>
                  </a:solidFill>
                  <a:latin typeface="Tempus Sans ITC" panose="04020404030D07020202" pitchFamily="82" charset="0"/>
                </a:rPr>
                <a:t>Website</a:t>
              </a:r>
              <a:endParaRPr lang="es-AR" sz="1600" b="1" dirty="0">
                <a:solidFill>
                  <a:srgbClr val="00B050"/>
                </a:solidFill>
                <a:latin typeface="Tempus Sans ITC" panose="04020404030D07020202" pitchFamily="82" charset="0"/>
              </a:endParaRPr>
            </a:p>
          </p:txBody>
        </p:sp>
        <p:sp>
          <p:nvSpPr>
            <p:cNvPr id="95" name="Elipse 94"/>
            <p:cNvSpPr>
              <a:spLocks noChangeAspect="1"/>
            </p:cNvSpPr>
            <p:nvPr/>
          </p:nvSpPr>
          <p:spPr>
            <a:xfrm>
              <a:off x="5963827" y="1437862"/>
              <a:ext cx="318257" cy="33802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34" name="Grupo 133"/>
          <p:cNvGrpSpPr/>
          <p:nvPr/>
        </p:nvGrpSpPr>
        <p:grpSpPr>
          <a:xfrm>
            <a:off x="5881288" y="2416028"/>
            <a:ext cx="1472231" cy="367612"/>
            <a:chOff x="5881288" y="2131817"/>
            <a:chExt cx="1472231" cy="367612"/>
          </a:xfrm>
        </p:grpSpPr>
        <p:sp>
          <p:nvSpPr>
            <p:cNvPr id="92" name="Rectángulo 91"/>
            <p:cNvSpPr/>
            <p:nvPr/>
          </p:nvSpPr>
          <p:spPr>
            <a:xfrm>
              <a:off x="6105796" y="2160875"/>
              <a:ext cx="1247723" cy="338554"/>
            </a:xfrm>
            <a:prstGeom prst="rect">
              <a:avLst/>
            </a:prstGeom>
          </p:spPr>
          <p:txBody>
            <a:bodyPr wrap="square">
              <a:spAutoFit/>
            </a:bodyPr>
            <a:lstStyle/>
            <a:p>
              <a:pPr algn="ctr"/>
              <a:r>
                <a:rPr lang="es-AR" sz="1600" b="1" dirty="0" smtClean="0">
                  <a:solidFill>
                    <a:srgbClr val="00B050"/>
                  </a:solidFill>
                  <a:latin typeface="Tempus Sans ITC" panose="04020404030D07020202" pitchFamily="82" charset="0"/>
                </a:rPr>
                <a:t>Mobile </a:t>
              </a:r>
              <a:r>
                <a:rPr lang="es-AR" sz="1600" b="1" dirty="0" err="1" smtClean="0">
                  <a:solidFill>
                    <a:srgbClr val="00B050"/>
                  </a:solidFill>
                  <a:latin typeface="Tempus Sans ITC" panose="04020404030D07020202" pitchFamily="82" charset="0"/>
                </a:rPr>
                <a:t>SIte</a:t>
              </a:r>
              <a:endParaRPr lang="es-AR" sz="1600" b="1" dirty="0">
                <a:solidFill>
                  <a:srgbClr val="00B050"/>
                </a:solidFill>
                <a:latin typeface="Tempus Sans ITC" panose="04020404030D07020202" pitchFamily="82" charset="0"/>
              </a:endParaRPr>
            </a:p>
          </p:txBody>
        </p:sp>
        <p:sp>
          <p:nvSpPr>
            <p:cNvPr id="96" name="Elipse 95"/>
            <p:cNvSpPr>
              <a:spLocks noChangeAspect="1"/>
            </p:cNvSpPr>
            <p:nvPr/>
          </p:nvSpPr>
          <p:spPr>
            <a:xfrm>
              <a:off x="5881288" y="2131817"/>
              <a:ext cx="318257" cy="33802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33" name="Grupo 132"/>
          <p:cNvGrpSpPr/>
          <p:nvPr/>
        </p:nvGrpSpPr>
        <p:grpSpPr>
          <a:xfrm>
            <a:off x="5688683" y="4023247"/>
            <a:ext cx="1497004" cy="389170"/>
            <a:chOff x="5688683" y="3739036"/>
            <a:chExt cx="1497004" cy="389170"/>
          </a:xfrm>
        </p:grpSpPr>
        <p:sp>
          <p:nvSpPr>
            <p:cNvPr id="88" name="Rectángulo 87"/>
            <p:cNvSpPr/>
            <p:nvPr/>
          </p:nvSpPr>
          <p:spPr>
            <a:xfrm>
              <a:off x="6063186" y="3789652"/>
              <a:ext cx="1122501" cy="338554"/>
            </a:xfrm>
            <a:prstGeom prst="rect">
              <a:avLst/>
            </a:prstGeom>
          </p:spPr>
          <p:txBody>
            <a:bodyPr wrap="square">
              <a:spAutoFit/>
            </a:bodyPr>
            <a:lstStyle/>
            <a:p>
              <a:pPr algn="ctr"/>
              <a:r>
                <a:rPr lang="es-AR" sz="1600" b="1" dirty="0" smtClean="0">
                  <a:solidFill>
                    <a:srgbClr val="00B050"/>
                  </a:solidFill>
                  <a:latin typeface="Tempus Sans ITC" panose="04020404030D07020202" pitchFamily="82" charset="0"/>
                </a:rPr>
                <a:t>Vendedor</a:t>
              </a:r>
              <a:endParaRPr lang="es-AR" sz="1600" b="1" dirty="0">
                <a:solidFill>
                  <a:srgbClr val="00B050"/>
                </a:solidFill>
                <a:latin typeface="Tempus Sans ITC" panose="04020404030D07020202" pitchFamily="82" charset="0"/>
              </a:endParaRPr>
            </a:p>
          </p:txBody>
        </p:sp>
        <p:sp>
          <p:nvSpPr>
            <p:cNvPr id="97" name="Elipse 96"/>
            <p:cNvSpPr>
              <a:spLocks noChangeAspect="1"/>
            </p:cNvSpPr>
            <p:nvPr/>
          </p:nvSpPr>
          <p:spPr>
            <a:xfrm>
              <a:off x="5688683" y="3739036"/>
              <a:ext cx="318257" cy="33802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36" name="Grupo 135"/>
          <p:cNvGrpSpPr/>
          <p:nvPr/>
        </p:nvGrpSpPr>
        <p:grpSpPr>
          <a:xfrm>
            <a:off x="6734168" y="855086"/>
            <a:ext cx="2500118" cy="394237"/>
            <a:chOff x="6734168" y="570875"/>
            <a:chExt cx="2500118" cy="394237"/>
          </a:xfrm>
        </p:grpSpPr>
        <p:sp>
          <p:nvSpPr>
            <p:cNvPr id="93" name="Rectángulo 92"/>
            <p:cNvSpPr/>
            <p:nvPr/>
          </p:nvSpPr>
          <p:spPr>
            <a:xfrm>
              <a:off x="6965583" y="570875"/>
              <a:ext cx="2268703" cy="338554"/>
            </a:xfrm>
            <a:prstGeom prst="rect">
              <a:avLst/>
            </a:prstGeom>
          </p:spPr>
          <p:txBody>
            <a:bodyPr wrap="square">
              <a:spAutoFit/>
            </a:bodyPr>
            <a:lstStyle/>
            <a:p>
              <a:pPr algn="ctr"/>
              <a:r>
                <a:rPr lang="es-AR" sz="1600" b="1" dirty="0" smtClean="0">
                  <a:solidFill>
                    <a:srgbClr val="5B9BD5"/>
                  </a:solidFill>
                  <a:latin typeface="Tempus Sans ITC" panose="04020404030D07020202" pitchFamily="82" charset="0"/>
                </a:rPr>
                <a:t>Autoservicio en la Web</a:t>
              </a:r>
              <a:endParaRPr lang="es-AR" sz="1600" b="1" dirty="0">
                <a:solidFill>
                  <a:srgbClr val="5B9BD5"/>
                </a:solidFill>
                <a:latin typeface="Tempus Sans ITC" panose="04020404030D07020202" pitchFamily="82" charset="0"/>
              </a:endParaRPr>
            </a:p>
          </p:txBody>
        </p:sp>
        <p:sp>
          <p:nvSpPr>
            <p:cNvPr id="98" name="Elipse 97"/>
            <p:cNvSpPr>
              <a:spLocks noChangeAspect="1"/>
            </p:cNvSpPr>
            <p:nvPr/>
          </p:nvSpPr>
          <p:spPr>
            <a:xfrm>
              <a:off x="6734168" y="627084"/>
              <a:ext cx="318257" cy="338028"/>
            </a:xfrm>
            <a:prstGeom prst="ellipse">
              <a:avLst/>
            </a:prstGeom>
            <a:solidFill>
              <a:srgbClr val="629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37" name="Grupo 136"/>
          <p:cNvGrpSpPr/>
          <p:nvPr/>
        </p:nvGrpSpPr>
        <p:grpSpPr>
          <a:xfrm>
            <a:off x="7432100" y="1157171"/>
            <a:ext cx="1647940" cy="338554"/>
            <a:chOff x="7432100" y="872960"/>
            <a:chExt cx="1647940" cy="338554"/>
          </a:xfrm>
        </p:grpSpPr>
        <p:sp>
          <p:nvSpPr>
            <p:cNvPr id="100" name="Rectángulo 99"/>
            <p:cNvSpPr/>
            <p:nvPr/>
          </p:nvSpPr>
          <p:spPr>
            <a:xfrm>
              <a:off x="7557834" y="872960"/>
              <a:ext cx="1522206" cy="338554"/>
            </a:xfrm>
            <a:prstGeom prst="rect">
              <a:avLst/>
            </a:prstGeom>
          </p:spPr>
          <p:txBody>
            <a:bodyPr wrap="square">
              <a:spAutoFit/>
            </a:bodyPr>
            <a:lstStyle/>
            <a:p>
              <a:pPr algn="ctr"/>
              <a:r>
                <a:rPr lang="es-AR" sz="1600" b="1" dirty="0" smtClean="0">
                  <a:solidFill>
                    <a:srgbClr val="5B9BD5"/>
                  </a:solidFill>
                  <a:latin typeface="Tempus Sans ITC" panose="04020404030D07020202" pitchFamily="82" charset="0"/>
                </a:rPr>
                <a:t>Comunidad</a:t>
              </a:r>
              <a:endParaRPr lang="es-AR" sz="1600" b="1" dirty="0">
                <a:solidFill>
                  <a:srgbClr val="5B9BD5"/>
                </a:solidFill>
                <a:latin typeface="Tempus Sans ITC" panose="04020404030D07020202" pitchFamily="82" charset="0"/>
              </a:endParaRPr>
            </a:p>
          </p:txBody>
        </p:sp>
        <p:sp>
          <p:nvSpPr>
            <p:cNvPr id="102" name="Elipse 101"/>
            <p:cNvSpPr>
              <a:spLocks noChangeAspect="1"/>
            </p:cNvSpPr>
            <p:nvPr/>
          </p:nvSpPr>
          <p:spPr>
            <a:xfrm>
              <a:off x="7432100" y="876278"/>
              <a:ext cx="315628" cy="335236"/>
            </a:xfrm>
            <a:prstGeom prst="ellipse">
              <a:avLst/>
            </a:prstGeom>
            <a:pattFill prst="lgCheck">
              <a:fgClr>
                <a:srgbClr val="629FCC"/>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38" name="Grupo 137"/>
          <p:cNvGrpSpPr/>
          <p:nvPr/>
        </p:nvGrpSpPr>
        <p:grpSpPr>
          <a:xfrm>
            <a:off x="7569606" y="1704007"/>
            <a:ext cx="974617" cy="347862"/>
            <a:chOff x="7569606" y="1419796"/>
            <a:chExt cx="974617" cy="347862"/>
          </a:xfrm>
        </p:grpSpPr>
        <p:sp>
          <p:nvSpPr>
            <p:cNvPr id="107" name="Rectángulo 106"/>
            <p:cNvSpPr/>
            <p:nvPr/>
          </p:nvSpPr>
          <p:spPr>
            <a:xfrm>
              <a:off x="7802400" y="1419796"/>
              <a:ext cx="741823" cy="338554"/>
            </a:xfrm>
            <a:prstGeom prst="rect">
              <a:avLst/>
            </a:prstGeom>
          </p:spPr>
          <p:txBody>
            <a:bodyPr wrap="square">
              <a:spAutoFit/>
            </a:bodyPr>
            <a:lstStyle/>
            <a:p>
              <a:pPr algn="ctr"/>
              <a:r>
                <a:rPr lang="es-AR" sz="1600" b="1" dirty="0" smtClean="0">
                  <a:solidFill>
                    <a:srgbClr val="5B9BD5"/>
                  </a:solidFill>
                  <a:latin typeface="Tempus Sans ITC" panose="04020404030D07020202" pitchFamily="82" charset="0"/>
                </a:rPr>
                <a:t>Chat</a:t>
              </a:r>
              <a:endParaRPr lang="es-AR" sz="1600" b="1" dirty="0">
                <a:solidFill>
                  <a:srgbClr val="5B9BD5"/>
                </a:solidFill>
                <a:latin typeface="Tempus Sans ITC" panose="04020404030D07020202" pitchFamily="82" charset="0"/>
              </a:endParaRPr>
            </a:p>
          </p:txBody>
        </p:sp>
        <p:sp>
          <p:nvSpPr>
            <p:cNvPr id="108" name="Elipse 107"/>
            <p:cNvSpPr>
              <a:spLocks noChangeAspect="1"/>
            </p:cNvSpPr>
            <p:nvPr/>
          </p:nvSpPr>
          <p:spPr>
            <a:xfrm>
              <a:off x="7569606" y="1429630"/>
              <a:ext cx="318257" cy="338028"/>
            </a:xfrm>
            <a:prstGeom prst="ellipse">
              <a:avLst/>
            </a:prstGeom>
            <a:solidFill>
              <a:srgbClr val="629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39" name="Grupo 138"/>
          <p:cNvGrpSpPr/>
          <p:nvPr/>
        </p:nvGrpSpPr>
        <p:grpSpPr>
          <a:xfrm>
            <a:off x="7730049" y="2337257"/>
            <a:ext cx="1698180" cy="338554"/>
            <a:chOff x="7730049" y="2053046"/>
            <a:chExt cx="1698180" cy="338554"/>
          </a:xfrm>
        </p:grpSpPr>
        <p:sp>
          <p:nvSpPr>
            <p:cNvPr id="109" name="Rectángulo 108"/>
            <p:cNvSpPr/>
            <p:nvPr/>
          </p:nvSpPr>
          <p:spPr>
            <a:xfrm>
              <a:off x="7906023" y="2053046"/>
              <a:ext cx="1522206" cy="338554"/>
            </a:xfrm>
            <a:prstGeom prst="rect">
              <a:avLst/>
            </a:prstGeom>
          </p:spPr>
          <p:txBody>
            <a:bodyPr wrap="square">
              <a:spAutoFit/>
            </a:bodyPr>
            <a:lstStyle/>
            <a:p>
              <a:pPr algn="ctr"/>
              <a:r>
                <a:rPr lang="es-AR" sz="1600" b="1" dirty="0" smtClean="0">
                  <a:solidFill>
                    <a:srgbClr val="5B9BD5"/>
                  </a:solidFill>
                  <a:latin typeface="Tempus Sans ITC" panose="04020404030D07020202" pitchFamily="82" charset="0"/>
                </a:rPr>
                <a:t>Social/Twitter</a:t>
              </a:r>
              <a:endParaRPr lang="es-AR" sz="1600" b="1" dirty="0">
                <a:solidFill>
                  <a:srgbClr val="5B9BD5"/>
                </a:solidFill>
                <a:latin typeface="Tempus Sans ITC" panose="04020404030D07020202" pitchFamily="82" charset="0"/>
              </a:endParaRPr>
            </a:p>
          </p:txBody>
        </p:sp>
        <p:sp>
          <p:nvSpPr>
            <p:cNvPr id="110" name="Elipse 109"/>
            <p:cNvSpPr>
              <a:spLocks noChangeAspect="1"/>
            </p:cNvSpPr>
            <p:nvPr/>
          </p:nvSpPr>
          <p:spPr>
            <a:xfrm>
              <a:off x="7730049" y="2056364"/>
              <a:ext cx="315628" cy="335236"/>
            </a:xfrm>
            <a:prstGeom prst="ellipse">
              <a:avLst/>
            </a:prstGeom>
            <a:pattFill prst="lgCheck">
              <a:fgClr>
                <a:srgbClr val="629FCC"/>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40" name="Grupo 139"/>
          <p:cNvGrpSpPr/>
          <p:nvPr/>
        </p:nvGrpSpPr>
        <p:grpSpPr>
          <a:xfrm>
            <a:off x="7152939" y="4288908"/>
            <a:ext cx="1522206" cy="614285"/>
            <a:chOff x="7152939" y="4004697"/>
            <a:chExt cx="1522206" cy="614285"/>
          </a:xfrm>
        </p:grpSpPr>
        <p:sp>
          <p:nvSpPr>
            <p:cNvPr id="111" name="Elipse 110"/>
            <p:cNvSpPr>
              <a:spLocks noChangeAspect="1"/>
            </p:cNvSpPr>
            <p:nvPr/>
          </p:nvSpPr>
          <p:spPr>
            <a:xfrm>
              <a:off x="8199026" y="4004697"/>
              <a:ext cx="318257" cy="338028"/>
            </a:xfrm>
            <a:prstGeom prst="ellipse">
              <a:avLst/>
            </a:prstGeom>
            <a:solidFill>
              <a:srgbClr val="629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2" name="Rectángulo 111"/>
            <p:cNvSpPr/>
            <p:nvPr/>
          </p:nvSpPr>
          <p:spPr>
            <a:xfrm>
              <a:off x="7152939" y="4280428"/>
              <a:ext cx="1522206" cy="338554"/>
            </a:xfrm>
            <a:prstGeom prst="rect">
              <a:avLst/>
            </a:prstGeom>
          </p:spPr>
          <p:txBody>
            <a:bodyPr wrap="square">
              <a:spAutoFit/>
            </a:bodyPr>
            <a:lstStyle/>
            <a:p>
              <a:pPr algn="ctr"/>
              <a:r>
                <a:rPr lang="es-AR" sz="1600" b="1" dirty="0" smtClean="0">
                  <a:solidFill>
                    <a:srgbClr val="5B9BD5"/>
                  </a:solidFill>
                  <a:latin typeface="Tempus Sans ITC" panose="04020404030D07020202" pitchFamily="82" charset="0"/>
                </a:rPr>
                <a:t>At. Telefónica</a:t>
              </a:r>
              <a:endParaRPr lang="es-AR" sz="1600" b="1" dirty="0">
                <a:solidFill>
                  <a:srgbClr val="5B9BD5"/>
                </a:solidFill>
                <a:latin typeface="Tempus Sans ITC" panose="04020404030D07020202" pitchFamily="82" charset="0"/>
              </a:endParaRPr>
            </a:p>
          </p:txBody>
        </p:sp>
      </p:grpSp>
      <p:grpSp>
        <p:nvGrpSpPr>
          <p:cNvPr id="141" name="Grupo 140"/>
          <p:cNvGrpSpPr/>
          <p:nvPr/>
        </p:nvGrpSpPr>
        <p:grpSpPr>
          <a:xfrm>
            <a:off x="9667514" y="4105656"/>
            <a:ext cx="1286185" cy="352529"/>
            <a:chOff x="9667514" y="3821445"/>
            <a:chExt cx="1286185" cy="352529"/>
          </a:xfrm>
        </p:grpSpPr>
        <p:sp>
          <p:nvSpPr>
            <p:cNvPr id="113" name="Rectángulo 112"/>
            <p:cNvSpPr/>
            <p:nvPr/>
          </p:nvSpPr>
          <p:spPr>
            <a:xfrm>
              <a:off x="9925302" y="3835420"/>
              <a:ext cx="1028397" cy="338554"/>
            </a:xfrm>
            <a:prstGeom prst="rect">
              <a:avLst/>
            </a:prstGeom>
          </p:spPr>
          <p:txBody>
            <a:bodyPr wrap="square">
              <a:spAutoFit/>
            </a:bodyPr>
            <a:lstStyle/>
            <a:p>
              <a:pPr algn="ctr"/>
              <a:r>
                <a:rPr lang="es-AR" sz="1600" b="1" dirty="0" err="1" smtClean="0">
                  <a:solidFill>
                    <a:srgbClr val="7030A0"/>
                  </a:solidFill>
                  <a:latin typeface="Tempus Sans ITC" panose="04020404030D07020202" pitchFamily="82" charset="0"/>
                </a:rPr>
                <a:t>Mailings</a:t>
              </a:r>
              <a:endParaRPr lang="es-AR" sz="1600" b="1" dirty="0">
                <a:solidFill>
                  <a:srgbClr val="7030A0"/>
                </a:solidFill>
                <a:latin typeface="Tempus Sans ITC" panose="04020404030D07020202" pitchFamily="82" charset="0"/>
              </a:endParaRPr>
            </a:p>
          </p:txBody>
        </p:sp>
        <p:sp>
          <p:nvSpPr>
            <p:cNvPr id="114" name="Elipse 113"/>
            <p:cNvSpPr>
              <a:spLocks noChangeAspect="1"/>
            </p:cNvSpPr>
            <p:nvPr/>
          </p:nvSpPr>
          <p:spPr>
            <a:xfrm>
              <a:off x="9667514" y="3821445"/>
              <a:ext cx="318257" cy="3380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42" name="Grupo 141"/>
          <p:cNvGrpSpPr/>
          <p:nvPr/>
        </p:nvGrpSpPr>
        <p:grpSpPr>
          <a:xfrm>
            <a:off x="9720757" y="2324106"/>
            <a:ext cx="1286185" cy="352529"/>
            <a:chOff x="9720757" y="2039895"/>
            <a:chExt cx="1286185" cy="352529"/>
          </a:xfrm>
        </p:grpSpPr>
        <p:sp>
          <p:nvSpPr>
            <p:cNvPr id="115" name="Rectángulo 114"/>
            <p:cNvSpPr/>
            <p:nvPr/>
          </p:nvSpPr>
          <p:spPr>
            <a:xfrm>
              <a:off x="9978545" y="2053870"/>
              <a:ext cx="1028397" cy="338554"/>
            </a:xfrm>
            <a:prstGeom prst="rect">
              <a:avLst/>
            </a:prstGeom>
          </p:spPr>
          <p:txBody>
            <a:bodyPr wrap="square">
              <a:spAutoFit/>
            </a:bodyPr>
            <a:lstStyle/>
            <a:p>
              <a:pPr algn="ctr"/>
              <a:r>
                <a:rPr lang="es-AR" sz="1600" b="1" dirty="0" smtClean="0">
                  <a:solidFill>
                    <a:srgbClr val="7030A0"/>
                  </a:solidFill>
                  <a:latin typeface="Tempus Sans ITC" panose="04020404030D07020202" pitchFamily="82" charset="0"/>
                </a:rPr>
                <a:t>Encuestas</a:t>
              </a:r>
              <a:endParaRPr lang="es-AR" sz="1600" b="1" dirty="0">
                <a:solidFill>
                  <a:srgbClr val="7030A0"/>
                </a:solidFill>
                <a:latin typeface="Tempus Sans ITC" panose="04020404030D07020202" pitchFamily="82" charset="0"/>
              </a:endParaRPr>
            </a:p>
          </p:txBody>
        </p:sp>
        <p:sp>
          <p:nvSpPr>
            <p:cNvPr id="116" name="Elipse 115"/>
            <p:cNvSpPr>
              <a:spLocks noChangeAspect="1"/>
            </p:cNvSpPr>
            <p:nvPr/>
          </p:nvSpPr>
          <p:spPr>
            <a:xfrm>
              <a:off x="9720757" y="2039895"/>
              <a:ext cx="318257" cy="3380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43" name="Grupo 142"/>
          <p:cNvGrpSpPr/>
          <p:nvPr/>
        </p:nvGrpSpPr>
        <p:grpSpPr>
          <a:xfrm>
            <a:off x="9724058" y="1798087"/>
            <a:ext cx="2154453" cy="352529"/>
            <a:chOff x="9724058" y="1513876"/>
            <a:chExt cx="2154453" cy="352529"/>
          </a:xfrm>
        </p:grpSpPr>
        <p:sp>
          <p:nvSpPr>
            <p:cNvPr id="117" name="Rectángulo 116"/>
            <p:cNvSpPr/>
            <p:nvPr/>
          </p:nvSpPr>
          <p:spPr>
            <a:xfrm>
              <a:off x="9981847" y="1527851"/>
              <a:ext cx="1896664" cy="338554"/>
            </a:xfrm>
            <a:prstGeom prst="rect">
              <a:avLst/>
            </a:prstGeom>
          </p:spPr>
          <p:txBody>
            <a:bodyPr wrap="square">
              <a:spAutoFit/>
            </a:bodyPr>
            <a:lstStyle/>
            <a:p>
              <a:pPr algn="ctr"/>
              <a:r>
                <a:rPr lang="es-AR" sz="1600" b="1" dirty="0" smtClean="0">
                  <a:solidFill>
                    <a:srgbClr val="7030A0"/>
                  </a:solidFill>
                  <a:latin typeface="Tempus Sans ITC" panose="04020404030D07020202" pitchFamily="82" charset="0"/>
                </a:rPr>
                <a:t>Programa de lealtad</a:t>
              </a:r>
              <a:endParaRPr lang="es-AR" sz="1600" b="1" dirty="0">
                <a:solidFill>
                  <a:srgbClr val="7030A0"/>
                </a:solidFill>
                <a:latin typeface="Tempus Sans ITC" panose="04020404030D07020202" pitchFamily="82" charset="0"/>
              </a:endParaRPr>
            </a:p>
          </p:txBody>
        </p:sp>
        <p:sp>
          <p:nvSpPr>
            <p:cNvPr id="118" name="Elipse 117"/>
            <p:cNvSpPr>
              <a:spLocks noChangeAspect="1"/>
            </p:cNvSpPr>
            <p:nvPr/>
          </p:nvSpPr>
          <p:spPr>
            <a:xfrm>
              <a:off x="9724058" y="1513876"/>
              <a:ext cx="318257" cy="3380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44" name="Grupo 143"/>
          <p:cNvGrpSpPr/>
          <p:nvPr/>
        </p:nvGrpSpPr>
        <p:grpSpPr>
          <a:xfrm>
            <a:off x="9826642" y="1174888"/>
            <a:ext cx="1040077" cy="343336"/>
            <a:chOff x="9826642" y="890677"/>
            <a:chExt cx="1040077" cy="343336"/>
          </a:xfrm>
        </p:grpSpPr>
        <p:sp>
          <p:nvSpPr>
            <p:cNvPr id="119" name="Rectángulo 118"/>
            <p:cNvSpPr/>
            <p:nvPr/>
          </p:nvSpPr>
          <p:spPr>
            <a:xfrm>
              <a:off x="10118767" y="890677"/>
              <a:ext cx="747952" cy="338554"/>
            </a:xfrm>
            <a:prstGeom prst="rect">
              <a:avLst/>
            </a:prstGeom>
          </p:spPr>
          <p:txBody>
            <a:bodyPr wrap="square">
              <a:spAutoFit/>
            </a:bodyPr>
            <a:lstStyle/>
            <a:p>
              <a:pPr algn="ctr"/>
              <a:r>
                <a:rPr lang="es-AR" sz="1600" b="1" dirty="0" smtClean="0">
                  <a:solidFill>
                    <a:srgbClr val="7030A0"/>
                  </a:solidFill>
                  <a:latin typeface="Tempus Sans ITC" panose="04020404030D07020202" pitchFamily="82" charset="0"/>
                </a:rPr>
                <a:t>Email</a:t>
              </a:r>
              <a:endParaRPr lang="es-AR" sz="1600" b="1" dirty="0">
                <a:solidFill>
                  <a:srgbClr val="7030A0"/>
                </a:solidFill>
                <a:latin typeface="Tempus Sans ITC" panose="04020404030D07020202" pitchFamily="82" charset="0"/>
              </a:endParaRPr>
            </a:p>
          </p:txBody>
        </p:sp>
        <p:sp>
          <p:nvSpPr>
            <p:cNvPr id="120" name="Elipse 119"/>
            <p:cNvSpPr>
              <a:spLocks noChangeAspect="1"/>
            </p:cNvSpPr>
            <p:nvPr/>
          </p:nvSpPr>
          <p:spPr>
            <a:xfrm>
              <a:off x="9826642" y="895985"/>
              <a:ext cx="318257" cy="3380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grpSp>
        <p:nvGrpSpPr>
          <p:cNvPr id="145" name="Grupo 144"/>
          <p:cNvGrpSpPr/>
          <p:nvPr/>
        </p:nvGrpSpPr>
        <p:grpSpPr>
          <a:xfrm>
            <a:off x="10438787" y="705874"/>
            <a:ext cx="1124215" cy="343336"/>
            <a:chOff x="10438787" y="421663"/>
            <a:chExt cx="1124215" cy="343336"/>
          </a:xfrm>
        </p:grpSpPr>
        <p:sp>
          <p:nvSpPr>
            <p:cNvPr id="121" name="Rectángulo 120"/>
            <p:cNvSpPr/>
            <p:nvPr/>
          </p:nvSpPr>
          <p:spPr>
            <a:xfrm>
              <a:off x="10730912" y="421663"/>
              <a:ext cx="832090" cy="338554"/>
            </a:xfrm>
            <a:prstGeom prst="rect">
              <a:avLst/>
            </a:prstGeom>
          </p:spPr>
          <p:txBody>
            <a:bodyPr wrap="square">
              <a:spAutoFit/>
            </a:bodyPr>
            <a:lstStyle/>
            <a:p>
              <a:pPr algn="ctr"/>
              <a:r>
                <a:rPr lang="es-AR" sz="1600" b="1" dirty="0" smtClean="0">
                  <a:solidFill>
                    <a:srgbClr val="7030A0"/>
                  </a:solidFill>
                  <a:latin typeface="Tempus Sans ITC" panose="04020404030D07020202" pitchFamily="82" charset="0"/>
                </a:rPr>
                <a:t>Ofertas</a:t>
              </a:r>
              <a:endParaRPr lang="es-AR" sz="1600" b="1" dirty="0">
                <a:solidFill>
                  <a:srgbClr val="7030A0"/>
                </a:solidFill>
                <a:latin typeface="Tempus Sans ITC" panose="04020404030D07020202" pitchFamily="82" charset="0"/>
              </a:endParaRPr>
            </a:p>
          </p:txBody>
        </p:sp>
        <p:sp>
          <p:nvSpPr>
            <p:cNvPr id="122" name="Elipse 121"/>
            <p:cNvSpPr>
              <a:spLocks noChangeAspect="1"/>
            </p:cNvSpPr>
            <p:nvPr/>
          </p:nvSpPr>
          <p:spPr>
            <a:xfrm>
              <a:off x="10438787" y="426971"/>
              <a:ext cx="318257" cy="338028"/>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pic>
        <p:nvPicPr>
          <p:cNvPr id="151" name="Imagen 1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601" y="4180388"/>
            <a:ext cx="483783" cy="455979"/>
          </a:xfrm>
          <a:prstGeom prst="rect">
            <a:avLst/>
          </a:prstGeom>
        </p:spPr>
      </p:pic>
      <p:pic>
        <p:nvPicPr>
          <p:cNvPr id="153" name="Imagen 1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47967" y="1763896"/>
            <a:ext cx="494822" cy="462091"/>
          </a:xfrm>
          <a:prstGeom prst="rect">
            <a:avLst/>
          </a:prstGeom>
        </p:spPr>
      </p:pic>
      <p:pic>
        <p:nvPicPr>
          <p:cNvPr id="154" name="Imagen 15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0848" y="563849"/>
            <a:ext cx="483783" cy="455979"/>
          </a:xfrm>
          <a:prstGeom prst="rect">
            <a:avLst/>
          </a:prstGeom>
        </p:spPr>
      </p:pic>
      <p:pic>
        <p:nvPicPr>
          <p:cNvPr id="155" name="Imagen 15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3753" y="486288"/>
            <a:ext cx="494822" cy="462091"/>
          </a:xfrm>
          <a:prstGeom prst="rect">
            <a:avLst/>
          </a:prstGeom>
        </p:spPr>
      </p:pic>
      <p:pic>
        <p:nvPicPr>
          <p:cNvPr id="156" name="Imagen 15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39587" y="1028180"/>
            <a:ext cx="480524" cy="458087"/>
          </a:xfrm>
          <a:prstGeom prst="rect">
            <a:avLst/>
          </a:prstGeom>
        </p:spPr>
      </p:pic>
      <p:pic>
        <p:nvPicPr>
          <p:cNvPr id="157" name="Imagen 15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7106" y="1254061"/>
            <a:ext cx="483783" cy="455979"/>
          </a:xfrm>
          <a:prstGeom prst="rect">
            <a:avLst/>
          </a:prstGeom>
        </p:spPr>
      </p:pic>
      <p:pic>
        <p:nvPicPr>
          <p:cNvPr id="158" name="Imagen 15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55548" y="555099"/>
            <a:ext cx="483783" cy="455979"/>
          </a:xfrm>
          <a:prstGeom prst="rect">
            <a:avLst/>
          </a:prstGeom>
        </p:spPr>
      </p:pic>
      <p:pic>
        <p:nvPicPr>
          <p:cNvPr id="29" name="Audio 2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366500" y="6032500"/>
            <a:ext cx="609600" cy="609600"/>
          </a:xfrm>
          <a:prstGeom prst="rect">
            <a:avLst/>
          </a:prstGeom>
        </p:spPr>
      </p:pic>
      <p:sp>
        <p:nvSpPr>
          <p:cNvPr id="160" name="CuadroTexto 159">
            <a:hlinkClick r:id="rId10" action="ppaction://hlinksldjump"/>
          </p:cNvPr>
          <p:cNvSpPr txBox="1"/>
          <p:nvPr/>
        </p:nvSpPr>
        <p:spPr>
          <a:xfrm>
            <a:off x="0" y="6445436"/>
            <a:ext cx="3001529" cy="400110"/>
          </a:xfrm>
          <a:prstGeom prst="rect">
            <a:avLst/>
          </a:prstGeom>
          <a:solidFill>
            <a:schemeClr val="tx1"/>
          </a:solidFill>
        </p:spPr>
        <p:txBody>
          <a:bodyPr wrap="square" rtlCol="0">
            <a:spAutoFit/>
          </a:bodyPr>
          <a:lstStyle/>
          <a:p>
            <a:pPr algn="ctr"/>
            <a:r>
              <a:rPr lang="es-AR" sz="2000" b="1" dirty="0" smtClean="0">
                <a:solidFill>
                  <a:schemeClr val="bg1"/>
                </a:solidFill>
                <a:latin typeface="Tempus Sans ITC" panose="04020404030D07020202" pitchFamily="82" charset="0"/>
              </a:rPr>
              <a:t>Volver al menú principal</a:t>
            </a:r>
            <a:endParaRPr lang="es-AR" sz="2000" b="1" dirty="0">
              <a:solidFill>
                <a:schemeClr val="bg1"/>
              </a:solidFill>
              <a:latin typeface="Tempus Sans ITC" panose="04020404030D07020202" pitchFamily="82" charset="0"/>
            </a:endParaRPr>
          </a:p>
        </p:txBody>
      </p:sp>
    </p:spTree>
    <p:custDataLst>
      <p:tags r:id="rId1"/>
    </p:custDataLst>
    <p:extLst>
      <p:ext uri="{BB962C8B-B14F-4D97-AF65-F5344CB8AC3E}">
        <p14:creationId xmlns:p14="http://schemas.microsoft.com/office/powerpoint/2010/main" val="2303645750"/>
      </p:ext>
    </p:extLst>
  </p:cSld>
  <p:clrMapOvr>
    <a:masterClrMapping/>
  </p:clrMapOvr>
  <mc:AlternateContent xmlns:mc="http://schemas.openxmlformats.org/markup-compatibility/2006">
    <mc:Choice xmlns:p14="http://schemas.microsoft.com/office/powerpoint/2010/main" Requires="p14">
      <p:transition spd="slow" p14:dur="2000" advTm="337226"/>
    </mc:Choice>
    <mc:Fallback>
      <p:transition spd="slow" advTm="337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2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3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133"/>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3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3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13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37"/>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138"/>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nodeType="clickEffect">
                                  <p:stCondLst>
                                    <p:cond delay="0"/>
                                  </p:stCondLst>
                                  <p:childTnLst>
                                    <p:set>
                                      <p:cBhvr>
                                        <p:cTn id="114" dur="1" fill="hold">
                                          <p:stCondLst>
                                            <p:cond delay="0"/>
                                          </p:stCondLst>
                                        </p:cTn>
                                        <p:tgtEl>
                                          <p:spTgt spid="13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40"/>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142"/>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4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14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4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151"/>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57"/>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15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nodeType="clickEffect">
                                  <p:stCondLst>
                                    <p:cond delay="0"/>
                                  </p:stCondLst>
                                  <p:childTnLst>
                                    <p:set>
                                      <p:cBhvr>
                                        <p:cTn id="154" dur="1" fill="hold">
                                          <p:stCondLst>
                                            <p:cond delay="0"/>
                                          </p:stCondLst>
                                        </p:cTn>
                                        <p:tgtEl>
                                          <p:spTgt spid="154"/>
                                        </p:tgtEl>
                                        <p:attrNameLst>
                                          <p:attrName>style.visibility</p:attrName>
                                        </p:attrNameLst>
                                      </p:cBhvr>
                                      <p:to>
                                        <p:strVal val="visible"/>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nodeType="clickEffect">
                                  <p:stCondLst>
                                    <p:cond delay="0"/>
                                  </p:stCondLst>
                                  <p:childTnLst>
                                    <p:set>
                                      <p:cBhvr>
                                        <p:cTn id="158" dur="1" fill="hold">
                                          <p:stCondLst>
                                            <p:cond delay="0"/>
                                          </p:stCondLst>
                                        </p:cTn>
                                        <p:tgtEl>
                                          <p:spTgt spid="156"/>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nodeType="clickEffect">
                                  <p:stCondLst>
                                    <p:cond delay="0"/>
                                  </p:stCondLst>
                                  <p:childTnLst>
                                    <p:set>
                                      <p:cBhvr>
                                        <p:cTn id="162" dur="1" fill="hold">
                                          <p:stCondLst>
                                            <p:cond delay="0"/>
                                          </p:stCondLst>
                                        </p:cTn>
                                        <p:tgtEl>
                                          <p:spTgt spid="155"/>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nodeType="clickEffect">
                                  <p:stCondLst>
                                    <p:cond delay="0"/>
                                  </p:stCondLst>
                                  <p:childTnLst>
                                    <p:set>
                                      <p:cBhvr>
                                        <p:cTn id="16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7" fill="hold" display="0">
                  <p:stCondLst>
                    <p:cond delay="indefinite"/>
                  </p:stCondLst>
                  <p:endCondLst>
                    <p:cond evt="onStopAudio" delay="0">
                      <p:tgtEl>
                        <p:sldTgt/>
                      </p:tgtEl>
                    </p:cond>
                  </p:endCondLst>
                </p:cTn>
                <p:tgtEl>
                  <p:spTgt spid="29"/>
                </p:tgtEl>
              </p:cMediaNode>
            </p:audio>
          </p:childTnLst>
        </p:cTn>
      </p:par>
    </p:tnLst>
    <p:bldLst>
      <p:bldP spid="3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5|13.1|1.7"/>
</p:tagLst>
</file>

<file path=ppt/tags/tag2.xml><?xml version="1.0" encoding="utf-8"?>
<p:tagLst xmlns:a="http://schemas.openxmlformats.org/drawingml/2006/main" xmlns:r="http://schemas.openxmlformats.org/officeDocument/2006/relationships" xmlns:p="http://schemas.openxmlformats.org/presentationml/2006/main">
  <p:tag name="TIMING" val="|5.8|2.5|2.9|8.5|33.9|14"/>
</p:tagLst>
</file>

<file path=ppt/tags/tag3.xml><?xml version="1.0" encoding="utf-8"?>
<p:tagLst xmlns:a="http://schemas.openxmlformats.org/drawingml/2006/main" xmlns:r="http://schemas.openxmlformats.org/officeDocument/2006/relationships" xmlns:p="http://schemas.openxmlformats.org/presentationml/2006/main">
  <p:tag name="TIMING" val="|29.9"/>
</p:tagLst>
</file>

<file path=ppt/tags/tag4.xml><?xml version="1.0" encoding="utf-8"?>
<p:tagLst xmlns:a="http://schemas.openxmlformats.org/drawingml/2006/main" xmlns:r="http://schemas.openxmlformats.org/officeDocument/2006/relationships" xmlns:p="http://schemas.openxmlformats.org/presentationml/2006/main">
  <p:tag name="TIMING" val="|12.5|5|13.7"/>
</p:tagLst>
</file>

<file path=ppt/tags/tag5.xml><?xml version="1.0" encoding="utf-8"?>
<p:tagLst xmlns:a="http://schemas.openxmlformats.org/drawingml/2006/main" xmlns:r="http://schemas.openxmlformats.org/officeDocument/2006/relationships" xmlns:p="http://schemas.openxmlformats.org/presentationml/2006/main">
  <p:tag name="TIMING" val="|25|0.6|0.5|0.9|0.5|6.5|0.7|2.4|1.1|6.1|2.1|6.2|13.7|9|2|0.9|0.8|3.5|0.8|6.6|2.2|1.1|1.3|22.1|1|2.4|1.9|27.2|4.6|1.6|1.3|0.9|1.8|23|13.8|19.6|12.7|10.3|10.4|47.1"/>
</p:tagLst>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1924</TotalTime>
  <Words>2598</Words>
  <Application>Microsoft Office PowerPoint</Application>
  <PresentationFormat>Panorámica</PresentationFormat>
  <Paragraphs>269</Paragraphs>
  <Slides>25</Slides>
  <Notes>9</Notes>
  <HiddenSlides>0</HiddenSlides>
  <MMClips>6</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Arial</vt:lpstr>
      <vt:lpstr>Calibri</vt:lpstr>
      <vt:lpstr>Calibri Light</vt:lpstr>
      <vt:lpstr>Open Sans</vt:lpstr>
      <vt:lpstr>Tempus Sans ITC</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Alumno</dc:creator>
  <cp:lastModifiedBy>Alumno</cp:lastModifiedBy>
  <cp:revision>223</cp:revision>
  <dcterms:created xsi:type="dcterms:W3CDTF">2020-07-28T01:36:44Z</dcterms:created>
  <dcterms:modified xsi:type="dcterms:W3CDTF">2020-07-31T17:58:13Z</dcterms:modified>
</cp:coreProperties>
</file>